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77" r:id="rId2"/>
    <p:sldId id="257" r:id="rId3"/>
    <p:sldId id="291" r:id="rId4"/>
    <p:sldId id="351" r:id="rId5"/>
    <p:sldId id="360" r:id="rId6"/>
    <p:sldId id="371" r:id="rId7"/>
    <p:sldId id="359" r:id="rId8"/>
    <p:sldId id="356" r:id="rId9"/>
    <p:sldId id="362" r:id="rId10"/>
    <p:sldId id="308" r:id="rId11"/>
    <p:sldId id="288" r:id="rId12"/>
    <p:sldId id="369" r:id="rId13"/>
    <p:sldId id="363" r:id="rId14"/>
    <p:sldId id="368" r:id="rId15"/>
    <p:sldId id="364" r:id="rId16"/>
    <p:sldId id="366" r:id="rId17"/>
    <p:sldId id="365" r:id="rId18"/>
    <p:sldId id="367" r:id="rId19"/>
    <p:sldId id="370" r:id="rId20"/>
    <p:sldId id="372" r:id="rId21"/>
    <p:sldId id="311" r:id="rId22"/>
    <p:sldId id="334"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2000"/>
      </a:spcBef>
      <a:spcAft>
        <a:spcPts val="0"/>
      </a:spcAft>
      <a:buClrTx/>
      <a:buSzTx/>
      <a:buFontTx/>
      <a:buNone/>
      <a:tabLst/>
      <a:defRPr kumimoji="0" sz="4000" b="0" i="1" u="none" strike="noStrike" cap="none" spc="39" normalizeH="0" baseline="0">
        <a:ln>
          <a:noFill/>
        </a:ln>
        <a:solidFill>
          <a:srgbClr val="5C5C5C"/>
        </a:solidFill>
        <a:effectLst/>
        <a:uFillTx/>
        <a:latin typeface="Iowan Old Style"/>
        <a:ea typeface="Iowan Old Style"/>
        <a:cs typeface="Iowan Old Style"/>
        <a:sym typeface="Iowan Old Style"/>
      </a:defRPr>
    </a:lvl1pPr>
    <a:lvl2pPr marL="0" marR="0" indent="342900" algn="l" defTabSz="825500" rtl="0" fontAlgn="auto" latinLnBrk="0" hangingPunct="0">
      <a:lnSpc>
        <a:spcPct val="100000"/>
      </a:lnSpc>
      <a:spcBef>
        <a:spcPts val="2000"/>
      </a:spcBef>
      <a:spcAft>
        <a:spcPts val="0"/>
      </a:spcAft>
      <a:buClrTx/>
      <a:buSzTx/>
      <a:buFontTx/>
      <a:buNone/>
      <a:tabLst/>
      <a:defRPr kumimoji="0" sz="4000" b="0" i="1" u="none" strike="noStrike" cap="none" spc="39" normalizeH="0" baseline="0">
        <a:ln>
          <a:noFill/>
        </a:ln>
        <a:solidFill>
          <a:srgbClr val="5C5C5C"/>
        </a:solidFill>
        <a:effectLst/>
        <a:uFillTx/>
        <a:latin typeface="Iowan Old Style"/>
        <a:ea typeface="Iowan Old Style"/>
        <a:cs typeface="Iowan Old Style"/>
        <a:sym typeface="Iowan Old Style"/>
      </a:defRPr>
    </a:lvl2pPr>
    <a:lvl3pPr marL="0" marR="0" indent="685800" algn="l" defTabSz="825500" rtl="0" fontAlgn="auto" latinLnBrk="0" hangingPunct="0">
      <a:lnSpc>
        <a:spcPct val="100000"/>
      </a:lnSpc>
      <a:spcBef>
        <a:spcPts val="2000"/>
      </a:spcBef>
      <a:spcAft>
        <a:spcPts val="0"/>
      </a:spcAft>
      <a:buClrTx/>
      <a:buSzTx/>
      <a:buFontTx/>
      <a:buNone/>
      <a:tabLst/>
      <a:defRPr kumimoji="0" sz="4000" b="0" i="1" u="none" strike="noStrike" cap="none" spc="39" normalizeH="0" baseline="0">
        <a:ln>
          <a:noFill/>
        </a:ln>
        <a:solidFill>
          <a:srgbClr val="5C5C5C"/>
        </a:solidFill>
        <a:effectLst/>
        <a:uFillTx/>
        <a:latin typeface="Iowan Old Style"/>
        <a:ea typeface="Iowan Old Style"/>
        <a:cs typeface="Iowan Old Style"/>
        <a:sym typeface="Iowan Old Style"/>
      </a:defRPr>
    </a:lvl3pPr>
    <a:lvl4pPr marL="0" marR="0" indent="1028700" algn="l" defTabSz="825500" rtl="0" fontAlgn="auto" latinLnBrk="0" hangingPunct="0">
      <a:lnSpc>
        <a:spcPct val="100000"/>
      </a:lnSpc>
      <a:spcBef>
        <a:spcPts val="2000"/>
      </a:spcBef>
      <a:spcAft>
        <a:spcPts val="0"/>
      </a:spcAft>
      <a:buClrTx/>
      <a:buSzTx/>
      <a:buFontTx/>
      <a:buNone/>
      <a:tabLst/>
      <a:defRPr kumimoji="0" sz="4000" b="0" i="1" u="none" strike="noStrike" cap="none" spc="39" normalizeH="0" baseline="0">
        <a:ln>
          <a:noFill/>
        </a:ln>
        <a:solidFill>
          <a:srgbClr val="5C5C5C"/>
        </a:solidFill>
        <a:effectLst/>
        <a:uFillTx/>
        <a:latin typeface="Iowan Old Style"/>
        <a:ea typeface="Iowan Old Style"/>
        <a:cs typeface="Iowan Old Style"/>
        <a:sym typeface="Iowan Old Style"/>
      </a:defRPr>
    </a:lvl4pPr>
    <a:lvl5pPr marL="0" marR="0" indent="1371600" algn="l" defTabSz="825500" rtl="0" fontAlgn="auto" latinLnBrk="0" hangingPunct="0">
      <a:lnSpc>
        <a:spcPct val="100000"/>
      </a:lnSpc>
      <a:spcBef>
        <a:spcPts val="2000"/>
      </a:spcBef>
      <a:spcAft>
        <a:spcPts val="0"/>
      </a:spcAft>
      <a:buClrTx/>
      <a:buSzTx/>
      <a:buFontTx/>
      <a:buNone/>
      <a:tabLst/>
      <a:defRPr kumimoji="0" sz="4000" b="0" i="1" u="none" strike="noStrike" cap="none" spc="39" normalizeH="0" baseline="0">
        <a:ln>
          <a:noFill/>
        </a:ln>
        <a:solidFill>
          <a:srgbClr val="5C5C5C"/>
        </a:solidFill>
        <a:effectLst/>
        <a:uFillTx/>
        <a:latin typeface="Iowan Old Style"/>
        <a:ea typeface="Iowan Old Style"/>
        <a:cs typeface="Iowan Old Style"/>
        <a:sym typeface="Iowan Old Style"/>
      </a:defRPr>
    </a:lvl5pPr>
    <a:lvl6pPr marL="0" marR="0" indent="1714500" algn="l" defTabSz="825500" rtl="0" fontAlgn="auto" latinLnBrk="0" hangingPunct="0">
      <a:lnSpc>
        <a:spcPct val="100000"/>
      </a:lnSpc>
      <a:spcBef>
        <a:spcPts val="2000"/>
      </a:spcBef>
      <a:spcAft>
        <a:spcPts val="0"/>
      </a:spcAft>
      <a:buClrTx/>
      <a:buSzTx/>
      <a:buFontTx/>
      <a:buNone/>
      <a:tabLst/>
      <a:defRPr kumimoji="0" sz="4000" b="0" i="1" u="none" strike="noStrike" cap="none" spc="39" normalizeH="0" baseline="0">
        <a:ln>
          <a:noFill/>
        </a:ln>
        <a:solidFill>
          <a:srgbClr val="5C5C5C"/>
        </a:solidFill>
        <a:effectLst/>
        <a:uFillTx/>
        <a:latin typeface="Iowan Old Style"/>
        <a:ea typeface="Iowan Old Style"/>
        <a:cs typeface="Iowan Old Style"/>
        <a:sym typeface="Iowan Old Style"/>
      </a:defRPr>
    </a:lvl6pPr>
    <a:lvl7pPr marL="0" marR="0" indent="2057400" algn="l" defTabSz="825500" rtl="0" fontAlgn="auto" latinLnBrk="0" hangingPunct="0">
      <a:lnSpc>
        <a:spcPct val="100000"/>
      </a:lnSpc>
      <a:spcBef>
        <a:spcPts val="2000"/>
      </a:spcBef>
      <a:spcAft>
        <a:spcPts val="0"/>
      </a:spcAft>
      <a:buClrTx/>
      <a:buSzTx/>
      <a:buFontTx/>
      <a:buNone/>
      <a:tabLst/>
      <a:defRPr kumimoji="0" sz="4000" b="0" i="1" u="none" strike="noStrike" cap="none" spc="39" normalizeH="0" baseline="0">
        <a:ln>
          <a:noFill/>
        </a:ln>
        <a:solidFill>
          <a:srgbClr val="5C5C5C"/>
        </a:solidFill>
        <a:effectLst/>
        <a:uFillTx/>
        <a:latin typeface="Iowan Old Style"/>
        <a:ea typeface="Iowan Old Style"/>
        <a:cs typeface="Iowan Old Style"/>
        <a:sym typeface="Iowan Old Style"/>
      </a:defRPr>
    </a:lvl7pPr>
    <a:lvl8pPr marL="0" marR="0" indent="2400300" algn="l" defTabSz="825500" rtl="0" fontAlgn="auto" latinLnBrk="0" hangingPunct="0">
      <a:lnSpc>
        <a:spcPct val="100000"/>
      </a:lnSpc>
      <a:spcBef>
        <a:spcPts val="2000"/>
      </a:spcBef>
      <a:spcAft>
        <a:spcPts val="0"/>
      </a:spcAft>
      <a:buClrTx/>
      <a:buSzTx/>
      <a:buFontTx/>
      <a:buNone/>
      <a:tabLst/>
      <a:defRPr kumimoji="0" sz="4000" b="0" i="1" u="none" strike="noStrike" cap="none" spc="39" normalizeH="0" baseline="0">
        <a:ln>
          <a:noFill/>
        </a:ln>
        <a:solidFill>
          <a:srgbClr val="5C5C5C"/>
        </a:solidFill>
        <a:effectLst/>
        <a:uFillTx/>
        <a:latin typeface="Iowan Old Style"/>
        <a:ea typeface="Iowan Old Style"/>
        <a:cs typeface="Iowan Old Style"/>
        <a:sym typeface="Iowan Old Style"/>
      </a:defRPr>
    </a:lvl8pPr>
    <a:lvl9pPr marL="0" marR="0" indent="2743200" algn="l" defTabSz="825500" rtl="0" fontAlgn="auto" latinLnBrk="0" hangingPunct="0">
      <a:lnSpc>
        <a:spcPct val="100000"/>
      </a:lnSpc>
      <a:spcBef>
        <a:spcPts val="2000"/>
      </a:spcBef>
      <a:spcAft>
        <a:spcPts val="0"/>
      </a:spcAft>
      <a:buClrTx/>
      <a:buSzTx/>
      <a:buFontTx/>
      <a:buNone/>
      <a:tabLst/>
      <a:defRPr kumimoji="0" sz="4000" b="0" i="1" u="none" strike="noStrike" cap="none" spc="39" normalizeH="0" baseline="0">
        <a:ln>
          <a:noFill/>
        </a:ln>
        <a:solidFill>
          <a:srgbClr val="5C5C5C"/>
        </a:solidFill>
        <a:effectLst/>
        <a:uFillTx/>
        <a:latin typeface="Iowan Old Style"/>
        <a:ea typeface="Iowan Old Style"/>
        <a:cs typeface="Iowan Old Style"/>
        <a:sym typeface="Iowan Old Styl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a:tcStyle>
        <a:tcBdr/>
        <a:fill>
          <a:solidFill>
            <a:srgbClr val="CBCBCB">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a:ea typeface="Iowan Old Style"/>
          <a:cs typeface="Iowan Old Styl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a:ea typeface="DIN Alternate"/>
          <a:cs typeface="DIN Alternat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a:ea typeface="Iowan Old Style"/>
          <a:cs typeface="Iowan Old Styl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a:tcStyle>
        <a:tcBdr/>
        <a:fill>
          <a:solidFill>
            <a:srgbClr val="CBCBCB">
              <a:alpha val="36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a:tcStyle>
        <a:tcBdr/>
        <a:fill>
          <a:solidFill>
            <a:srgbClr val="AEAEAE">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a:tcStyle>
        <a:tcBdr/>
        <a:fill>
          <a:solidFill>
            <a:srgbClr val="EDEEEE"/>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51"/>
    <p:restoredTop sz="79265"/>
  </p:normalViewPr>
  <p:slideViewPr>
    <p:cSldViewPr snapToGrid="0" snapToObjects="1">
      <p:cViewPr varScale="1">
        <p:scale>
          <a:sx n="55" d="100"/>
          <a:sy n="55" d="100"/>
        </p:scale>
        <p:origin x="984"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witter.com/kelseyhightow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github.com/kelseyhightower/kubernetes-the-hard-way"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58366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first deployment tool to be considered is the usage of </a:t>
            </a:r>
            <a:r>
              <a:rPr lang="en-GB" dirty="0" err="1"/>
              <a:t>Kubectl</a:t>
            </a:r>
            <a:r>
              <a:rPr lang="en-GB" dirty="0"/>
              <a:t> with plain manifests. This is a tool you need to know if you work with Kubernetes. You could use this approach to automate delivery using placeholders in YAML files and pipelines to dynamically replace placeholders and to manage the conditions and order of execution. This would make it difficult to try on your machine what the pipeline does (you will have to replace the placeholders and to manually reproduce the order), but, depending on the flexibility of your pipeline engine, you could find no impediment on using this approach also with very complex deployments. </a:t>
            </a:r>
          </a:p>
        </p:txBody>
      </p:sp>
    </p:spTree>
    <p:extLst>
      <p:ext uri="{BB962C8B-B14F-4D97-AF65-F5344CB8AC3E}">
        <p14:creationId xmlns:p14="http://schemas.microsoft.com/office/powerpoint/2010/main" val="609390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noProof="0" dirty="0"/>
              <a:t>During the demo we will not be using a pipeline but we’ll execute the deployment from the command line. We will use the same example for all tools, with the creation of a namespace, settings default limits and quotas to the namespace and creating a </a:t>
            </a:r>
            <a:r>
              <a:rPr lang="en-GB" noProof="0" dirty="0" err="1"/>
              <a:t>Mongodb</a:t>
            </a:r>
            <a:r>
              <a:rPr lang="en-GB" noProof="0" dirty="0"/>
              <a:t> replicaset deployment.</a:t>
            </a:r>
          </a:p>
          <a:p>
            <a:r>
              <a:rPr lang="en-GB" noProof="0" dirty="0"/>
              <a:t>During this demo we’ll also show the need to order the execution of the files correctly to avoid errors.</a:t>
            </a:r>
          </a:p>
        </p:txBody>
      </p:sp>
    </p:spTree>
    <p:extLst>
      <p:ext uri="{BB962C8B-B14F-4D97-AF65-F5344CB8AC3E}">
        <p14:creationId xmlns:p14="http://schemas.microsoft.com/office/powerpoint/2010/main" val="772387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err="1"/>
              <a:t>Kustomize</a:t>
            </a:r>
            <a:r>
              <a:rPr lang="en-GB" dirty="0"/>
              <a:t> allow to build manifests from templates. This allows for example to reuse the same templates and apply different values or even different attributes based on the environment used. It also allows to delegate specific function, for example the support team managed a specific annotation used by the observability tool, this can be a snipped managed by them and applied to all deployments assuring the same value is applied everywhere cross the entire organisation. </a:t>
            </a:r>
          </a:p>
        </p:txBody>
      </p:sp>
    </p:spTree>
    <p:extLst>
      <p:ext uri="{BB962C8B-B14F-4D97-AF65-F5344CB8AC3E}">
        <p14:creationId xmlns:p14="http://schemas.microsoft.com/office/powerpoint/2010/main" val="747911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noProof="0" dirty="0"/>
              <a:t>Because we already used our default namespace name in the previous demo, we will now use </a:t>
            </a:r>
            <a:r>
              <a:rPr lang="en-GB" noProof="0" dirty="0" err="1"/>
              <a:t>Kustomize</a:t>
            </a:r>
            <a:r>
              <a:rPr lang="en-GB" noProof="0" dirty="0"/>
              <a:t> to change the namespace used for the </a:t>
            </a:r>
            <a:r>
              <a:rPr lang="en-GB" noProof="0" dirty="0" err="1"/>
              <a:t>Mongodb</a:t>
            </a:r>
            <a:r>
              <a:rPr lang="en-GB" noProof="0" dirty="0"/>
              <a:t> deployment; we will also add a specific label. </a:t>
            </a:r>
          </a:p>
        </p:txBody>
      </p:sp>
    </p:spTree>
    <p:extLst>
      <p:ext uri="{BB962C8B-B14F-4D97-AF65-F5344CB8AC3E}">
        <p14:creationId xmlns:p14="http://schemas.microsoft.com/office/powerpoint/2010/main" val="3341737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 dirty="0"/>
              <a:t>Helm can: Install software; Automatically install software dependencies; Upgrade software; Configure software deployments; Fetch software packages from repositories.</a:t>
            </a:r>
          </a:p>
          <a:p>
            <a:r>
              <a:rPr lang="en" dirty="0"/>
              <a:t>Helm provides this functionality through the following components:</a:t>
            </a:r>
          </a:p>
          <a:p>
            <a:r>
              <a:rPr lang="en" dirty="0"/>
              <a:t>A command line tool, helm, which provides the user interface to all Helm functionality.</a:t>
            </a:r>
          </a:p>
          <a:p>
            <a:r>
              <a:rPr lang="en" dirty="0"/>
              <a:t>Before version 3.0, a companion server component, tiller, that runs on your Kubernetes cluster, listens for commands from helm, and handles the configuration and deployment of software releases on the cluster </a:t>
            </a:r>
          </a:p>
          <a:p>
            <a:endParaRPr lang="en-GB" dirty="0"/>
          </a:p>
        </p:txBody>
      </p:sp>
    </p:spTree>
    <p:extLst>
      <p:ext uri="{BB962C8B-B14F-4D97-AF65-F5344CB8AC3E}">
        <p14:creationId xmlns:p14="http://schemas.microsoft.com/office/powerpoint/2010/main" val="2942191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noProof="0" dirty="0"/>
              <a:t>We’ll show how our previously used manifests are transformed to become a Helm Chart. We will use the value to define a third name space and how we will not have to care about the order of execution of the single elements.</a:t>
            </a:r>
          </a:p>
        </p:txBody>
      </p:sp>
    </p:spTree>
    <p:extLst>
      <p:ext uri="{BB962C8B-B14F-4D97-AF65-F5344CB8AC3E}">
        <p14:creationId xmlns:p14="http://schemas.microsoft.com/office/powerpoint/2010/main" val="998100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Terraform is probably the most popular Infrastructure as Code tool. It has a provider for Helm, meaning you can use Terraform to release Helm Charts providing values using HCL template (or combining values from a file with values declared in the HCL template). Terraform has also a Kubernetes provider to manage directly from Terraform the resources in the cluster.</a:t>
            </a:r>
          </a:p>
          <a:p>
            <a:r>
              <a:rPr lang="en-GB" dirty="0"/>
              <a:t>The usage of Terraform can be an advantage if you are already familiar with HCL syntax and you are using Terraform for the provisioning of other resources. </a:t>
            </a:r>
          </a:p>
          <a:p>
            <a:r>
              <a:rPr lang="en-GB" dirty="0"/>
              <a:t>The ability to execute a plan and verify which actions would be taken if the command would be applied before actually applying it can help on the revision of resources. </a:t>
            </a:r>
          </a:p>
          <a:p>
            <a:r>
              <a:rPr lang="en-GB" dirty="0"/>
              <a:t>The usage of variables, outputs and modules could be very powerful to manage a fully integrated deployment managing in a unified way the resources inside and outside the Kubernetes cluster. </a:t>
            </a:r>
          </a:p>
        </p:txBody>
      </p:sp>
    </p:spTree>
    <p:extLst>
      <p:ext uri="{BB962C8B-B14F-4D97-AF65-F5344CB8AC3E}">
        <p14:creationId xmlns:p14="http://schemas.microsoft.com/office/powerpoint/2010/main" val="4240785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noProof="0" dirty="0"/>
              <a:t>We will not demonstrate the Helm provider for Terraform, but we’ll define our usual </a:t>
            </a:r>
            <a:r>
              <a:rPr lang="en-GB" noProof="0" dirty="0" err="1"/>
              <a:t>Mongodb</a:t>
            </a:r>
            <a:r>
              <a:rPr lang="en-GB" noProof="0" dirty="0"/>
              <a:t> replicaset using the Kubernetes provider and execute the deployment. </a:t>
            </a:r>
          </a:p>
        </p:txBody>
      </p:sp>
    </p:spTree>
    <p:extLst>
      <p:ext uri="{BB962C8B-B14F-4D97-AF65-F5344CB8AC3E}">
        <p14:creationId xmlns:p14="http://schemas.microsoft.com/office/powerpoint/2010/main" val="2839561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noProof="0" dirty="0"/>
              <a:t>With this demo we will show you a sample of integration of repository, pipeline and Helm chart. </a:t>
            </a:r>
          </a:p>
        </p:txBody>
      </p:sp>
    </p:spTree>
    <p:extLst>
      <p:ext uri="{BB962C8B-B14F-4D97-AF65-F5344CB8AC3E}">
        <p14:creationId xmlns:p14="http://schemas.microsoft.com/office/powerpoint/2010/main" val="205694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Other options includes Ansible modules, </a:t>
            </a:r>
            <a:r>
              <a:rPr lang="en-GB" dirty="0" err="1"/>
              <a:t>Ksonnet</a:t>
            </a:r>
            <a:r>
              <a:rPr lang="en-GB" dirty="0"/>
              <a:t>, </a:t>
            </a:r>
            <a:r>
              <a:rPr lang="en-GB" dirty="0" err="1"/>
              <a:t>Skaffold</a:t>
            </a:r>
            <a:r>
              <a:rPr lang="en-GB" dirty="0"/>
              <a:t>, </a:t>
            </a:r>
            <a:r>
              <a:rPr lang="en-GB" dirty="0" err="1"/>
              <a:t>Gitkube</a:t>
            </a:r>
            <a:r>
              <a:rPr lang="en-GB" dirty="0"/>
              <a:t>, </a:t>
            </a:r>
            <a:r>
              <a:rPr lang="en-GB" dirty="0" err="1"/>
              <a:t>Kubi</a:t>
            </a:r>
            <a:r>
              <a:rPr lang="en-GB" dirty="0"/>
              <a:t>. </a:t>
            </a:r>
            <a:r>
              <a:rPr lang="en-GB" dirty="0" err="1"/>
              <a:t>Metaparticle</a:t>
            </a:r>
            <a:r>
              <a:rPr lang="en-GB" dirty="0"/>
              <a:t>.</a:t>
            </a:r>
          </a:p>
          <a:p>
            <a:r>
              <a:rPr lang="en-GB" dirty="0"/>
              <a:t>The notes about organisational needs are just high level samples, </a:t>
            </a:r>
            <a:r>
              <a:rPr lang="en-GB" dirty="0" err="1"/>
              <a:t>Kustomize</a:t>
            </a:r>
            <a:r>
              <a:rPr lang="en-GB" dirty="0"/>
              <a:t> can work perfectly with autonomous teams and Helm can be used in companies with </a:t>
            </a:r>
            <a:r>
              <a:rPr lang="en-GB"/>
              <a:t>distributed responsibilities </a:t>
            </a:r>
            <a:endParaRPr lang="en-GB" dirty="0"/>
          </a:p>
        </p:txBody>
      </p:sp>
    </p:spTree>
    <p:extLst>
      <p:ext uri="{BB962C8B-B14F-4D97-AF65-F5344CB8AC3E}">
        <p14:creationId xmlns:p14="http://schemas.microsoft.com/office/powerpoint/2010/main" val="3555898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We will try to do some short demo to show the different options, using command line. We will also show a simple demo showing integration between repo, pipeline and helm chart.</a:t>
            </a:r>
          </a:p>
        </p:txBody>
      </p:sp>
    </p:spTree>
    <p:extLst>
      <p:ext uri="{BB962C8B-B14F-4D97-AF65-F5344CB8AC3E}">
        <p14:creationId xmlns:p14="http://schemas.microsoft.com/office/powerpoint/2010/main" val="697159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876416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45338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37219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You can interact with Kubernetes using both imperative or declarative approach. Manifest files, in </a:t>
            </a:r>
            <a:r>
              <a:rPr lang="en-GB" dirty="0" err="1"/>
              <a:t>yaml</a:t>
            </a:r>
            <a:r>
              <a:rPr lang="en-GB" dirty="0"/>
              <a:t> format, are used to describe the desired state in the declarative model.</a:t>
            </a:r>
          </a:p>
          <a:p>
            <a:r>
              <a:rPr lang="en-GB" dirty="0"/>
              <a:t>The usage of declarative model is assuring idempotent execution of each command and it is therefore the recommended approach.</a:t>
            </a:r>
          </a:p>
          <a:p>
            <a:endParaRPr lang="en-GB" dirty="0"/>
          </a:p>
        </p:txBody>
      </p:sp>
    </p:spTree>
    <p:extLst>
      <p:ext uri="{BB962C8B-B14F-4D97-AF65-F5344CB8AC3E}">
        <p14:creationId xmlns:p14="http://schemas.microsoft.com/office/powerpoint/2010/main" val="2302628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noProof="0" dirty="0"/>
              <a:t>During this quick demo we show some command to create a name space, create a deployment, assign a label to it, change the version of the image used, scale it. We show how to do the same thing with the two approaches, and we show how the usage of imperative force to know the current status to avoid errors (if you execute a create command for something already existing you get an error), while multiple execution of the same command in declarative manner are not causing any issue. We also try to explain how the usage of declarative approach, due to the usage of </a:t>
            </a:r>
            <a:r>
              <a:rPr lang="en-GB" noProof="0" dirty="0" err="1"/>
              <a:t>yaml</a:t>
            </a:r>
            <a:r>
              <a:rPr lang="en-GB" noProof="0" dirty="0"/>
              <a:t> files that should be placed on a GIT repo, help to document the desired state and to evolve and version it side by side with the code of the application.</a:t>
            </a:r>
          </a:p>
        </p:txBody>
      </p:sp>
    </p:spTree>
    <p:extLst>
      <p:ext uri="{BB962C8B-B14F-4D97-AF65-F5344CB8AC3E}">
        <p14:creationId xmlns:p14="http://schemas.microsoft.com/office/powerpoint/2010/main" val="2446592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200" b="0" i="0" u="none" strike="noStrike" dirty="0">
                <a:effectLst/>
                <a:latin typeface="Helvetica Neue"/>
                <a:ea typeface="Helvetica Neue"/>
                <a:cs typeface="Helvetica Neue"/>
                <a:sym typeface="Helvetica Neue"/>
                <a:hlinkClick r:id="rId3"/>
              </a:rPr>
              <a:t>Kelsey Hightower</a:t>
            </a:r>
            <a:r>
              <a:rPr lang="en-GB" sz="2200" b="0" i="0" dirty="0">
                <a:effectLst/>
                <a:latin typeface="Helvetica Neue"/>
                <a:ea typeface="Helvetica Neue"/>
                <a:cs typeface="Helvetica Neue"/>
                <a:sym typeface="Helvetica Neue"/>
              </a:rPr>
              <a:t> is a Staff Developer Advocate at Google, co-chair of </a:t>
            </a:r>
            <a:r>
              <a:rPr lang="en-GB" sz="2200" b="0" i="0" dirty="0" err="1">
                <a:effectLst/>
                <a:latin typeface="Helvetica Neue"/>
                <a:ea typeface="Helvetica Neue"/>
                <a:cs typeface="Helvetica Neue"/>
                <a:sym typeface="Helvetica Neue"/>
              </a:rPr>
              <a:t>KubeCon</a:t>
            </a:r>
            <a:r>
              <a:rPr lang="en-GB" sz="2200" b="0" i="0" dirty="0">
                <a:effectLst/>
                <a:latin typeface="Helvetica Neue"/>
                <a:ea typeface="Helvetica Neue"/>
                <a:cs typeface="Helvetica Neue"/>
                <a:sym typeface="Helvetica Neue"/>
              </a:rPr>
              <a:t>, the largest Kubernetes conference, and an avid open source technologist, a “sysadmin who can code” from his own description, known also for </a:t>
            </a:r>
            <a:r>
              <a:rPr lang="en-GB" dirty="0">
                <a:hlinkClick r:id="rId4"/>
              </a:rPr>
              <a:t>https://github.com/kelseyhightower/kubernetes-the-hard-way</a:t>
            </a:r>
            <a:r>
              <a:rPr lang="en-GB" dirty="0"/>
              <a:t> </a:t>
            </a:r>
          </a:p>
        </p:txBody>
      </p:sp>
    </p:spTree>
    <p:extLst>
      <p:ext uri="{BB962C8B-B14F-4D97-AF65-F5344CB8AC3E}">
        <p14:creationId xmlns:p14="http://schemas.microsoft.com/office/powerpoint/2010/main" val="3106739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An application is not only composed by a POD where the container is running, but the POD is usually part of a deployment (to manage self-healing and scaling rules). The deployment will live inside a Namespace and the Namespace could have policies applied to it. The deployment could use </a:t>
            </a:r>
            <a:r>
              <a:rPr lang="en-GB" dirty="0" err="1"/>
              <a:t>ConfigMap</a:t>
            </a:r>
            <a:r>
              <a:rPr lang="en-GB" dirty="0"/>
              <a:t> or Secret, secrets that could be linked with other services as </a:t>
            </a:r>
            <a:r>
              <a:rPr lang="en-GB" dirty="0" err="1"/>
              <a:t>CertManager</a:t>
            </a:r>
            <a:r>
              <a:rPr lang="en-GB" dirty="0"/>
              <a:t>. To store data the deployment could use volumes, based on storage that has to be statically or dynamically provisioned. Finally a deployment will usually be exposed via a Service, potentially using an Ingress rule to configure an Ingress controller. Many elements need to be configured appropriately and in the correct order, some of the elements could have dependencies out of the responsibility of the application team, as Ingress Controller, Cert Manager and Storage Classes that could have been defined by other groups of people. Some of the objects used are linked with external resources, from other On Premises or Cloud Provider services, as actual storage or load balancer, IPs and DNS. </a:t>
            </a:r>
          </a:p>
        </p:txBody>
      </p:sp>
    </p:spTree>
    <p:extLst>
      <p:ext uri="{BB962C8B-B14F-4D97-AF65-F5344CB8AC3E}">
        <p14:creationId xmlns:p14="http://schemas.microsoft.com/office/powerpoint/2010/main" val="4099171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To add complexity, you must consider that you will be running your application in multiple environments and each environment could have its own specific attributes and needs, making the deployment not exactly the same in all situations. We know that ideally, we should always have something coherent and identical cross all environments, but we also know that in real world this is very rarely happening. </a:t>
            </a:r>
          </a:p>
          <a:p>
            <a:r>
              <a:rPr lang="en-GB" dirty="0"/>
              <a:t>Even if you are organising things to have all environment looks the same, you may find you forced to accept differences, for example because of changes on the Cloud Provider used or because of changes caused by new versions of Kubernetes or of third parties controlled elements (as Ingress Controller).</a:t>
            </a:r>
          </a:p>
        </p:txBody>
      </p:sp>
    </p:spTree>
    <p:extLst>
      <p:ext uri="{BB962C8B-B14F-4D97-AF65-F5344CB8AC3E}">
        <p14:creationId xmlns:p14="http://schemas.microsoft.com/office/powerpoint/2010/main" val="2478446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noProof="0" dirty="0"/>
          </a:p>
        </p:txBody>
      </p:sp>
    </p:spTree>
    <p:extLst>
      <p:ext uri="{BB962C8B-B14F-4D97-AF65-F5344CB8AC3E}">
        <p14:creationId xmlns:p14="http://schemas.microsoft.com/office/powerpoint/2010/main" val="2997258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Line"/>
          <p:cNvSpPr>
            <a:spLocks noGrp="1"/>
          </p:cNvSpPr>
          <p:nvPr>
            <p:ph type="body" sz="quarter" idx="13"/>
          </p:nvPr>
        </p:nvSpPr>
        <p:spPr>
          <a:xfrm>
            <a:off x="1016000" y="7874000"/>
            <a:ext cx="22351997" cy="6"/>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12" name="Title Text"/>
          <p:cNvSpPr txBox="1">
            <a:spLocks noGrp="1"/>
          </p:cNvSpPr>
          <p:nvPr>
            <p:ph type="title"/>
          </p:nvPr>
        </p:nvSpPr>
        <p:spPr>
          <a:xfrm>
            <a:off x="1016000" y="1016000"/>
            <a:ext cx="22352000" cy="7073900"/>
          </a:xfrm>
          <a:prstGeom prst="rect">
            <a:avLst/>
          </a:prstGeom>
        </p:spPr>
        <p:txBody>
          <a:bodyPr anchor="b"/>
          <a:lstStyle>
            <a:lvl1pPr algn="ctr">
              <a:lnSpc>
                <a:spcPct val="80000"/>
              </a:lnSpc>
              <a:spcBef>
                <a:spcPts val="0"/>
              </a:spcBef>
              <a:defRPr sz="17100">
                <a:solidFill>
                  <a:srgbClr val="5C5C5C"/>
                </a:solidFill>
              </a:defRPr>
            </a:lvl1pPr>
          </a:lstStyle>
          <a:p>
            <a:r>
              <a:t>Title Text</a:t>
            </a:r>
          </a:p>
        </p:txBody>
      </p:sp>
      <p:sp>
        <p:nvSpPr>
          <p:cNvPr id="13" name="Body Level One…"/>
          <p:cNvSpPr txBox="1">
            <a:spLocks noGrp="1"/>
          </p:cNvSpPr>
          <p:nvPr>
            <p:ph type="body" sz="half" idx="1"/>
          </p:nvPr>
        </p:nvSpPr>
        <p:spPr>
          <a:xfrm>
            <a:off x="1016000" y="7975600"/>
            <a:ext cx="22352000" cy="4597400"/>
          </a:xfrm>
          <a:prstGeom prst="rect">
            <a:avLst/>
          </a:prstGeom>
        </p:spPr>
        <p:txBody>
          <a:bodyPr/>
          <a:lstStyle>
            <a:lvl1pPr marL="0" indent="0" algn="ctr">
              <a:lnSpc>
                <a:spcPct val="70000"/>
              </a:lnSpc>
              <a:spcBef>
                <a:spcPts val="0"/>
              </a:spcBef>
              <a:buSzTx/>
              <a:buFontTx/>
              <a:buNone/>
              <a:defRPr sz="7000" i="1">
                <a:solidFill>
                  <a:srgbClr val="747676"/>
                </a:solidFill>
              </a:defRPr>
            </a:lvl1pPr>
            <a:lvl2pPr marL="0" indent="0" algn="ctr">
              <a:lnSpc>
                <a:spcPct val="70000"/>
              </a:lnSpc>
              <a:spcBef>
                <a:spcPts val="0"/>
              </a:spcBef>
              <a:buSzTx/>
              <a:buFontTx/>
              <a:buNone/>
              <a:defRPr sz="7000" i="1">
                <a:solidFill>
                  <a:srgbClr val="747676"/>
                </a:solidFill>
              </a:defRPr>
            </a:lvl2pPr>
            <a:lvl3pPr marL="0" indent="0" algn="ctr">
              <a:lnSpc>
                <a:spcPct val="70000"/>
              </a:lnSpc>
              <a:spcBef>
                <a:spcPts val="0"/>
              </a:spcBef>
              <a:buSzTx/>
              <a:buFontTx/>
              <a:buNone/>
              <a:defRPr sz="7000" i="1">
                <a:solidFill>
                  <a:srgbClr val="747676"/>
                </a:solidFill>
              </a:defRPr>
            </a:lvl3pPr>
            <a:lvl4pPr marL="0" indent="0" algn="ctr">
              <a:lnSpc>
                <a:spcPct val="70000"/>
              </a:lnSpc>
              <a:spcBef>
                <a:spcPts val="0"/>
              </a:spcBef>
              <a:buSzTx/>
              <a:buFontTx/>
              <a:buNone/>
              <a:defRPr sz="7000" i="1">
                <a:solidFill>
                  <a:srgbClr val="747676"/>
                </a:solidFill>
              </a:defRPr>
            </a:lvl4pPr>
            <a:lvl5pPr marL="0" indent="0" algn="ctr">
              <a:lnSpc>
                <a:spcPct val="70000"/>
              </a:lnSpc>
              <a:spcBef>
                <a:spcPts val="0"/>
              </a:spcBef>
              <a:buSzTx/>
              <a:buFontTx/>
              <a:buNone/>
              <a:defRPr sz="7000" i="1">
                <a:solidFill>
                  <a:srgbClr val="747676"/>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22944467" y="12922250"/>
            <a:ext cx="419089" cy="4699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hapter // level 03">
    <p:spTree>
      <p:nvGrpSpPr>
        <p:cNvPr id="1" name=""/>
        <p:cNvGrpSpPr/>
        <p:nvPr/>
      </p:nvGrpSpPr>
      <p:grpSpPr>
        <a:xfrm>
          <a:off x="0" y="0"/>
          <a:ext cx="0" cy="0"/>
          <a:chOff x="0" y="0"/>
          <a:chExt cx="0" cy="0"/>
        </a:xfrm>
      </p:grpSpPr>
      <p:sp>
        <p:nvSpPr>
          <p:cNvPr id="58" name="Slide Number"/>
          <p:cNvSpPr txBox="1">
            <a:spLocks noGrp="1"/>
          </p:cNvSpPr>
          <p:nvPr>
            <p:ph type="sldNum" sz="quarter" idx="2"/>
          </p:nvPr>
        </p:nvSpPr>
        <p:spPr>
          <a:xfrm>
            <a:off x="23642588" y="427485"/>
            <a:ext cx="363856" cy="330201"/>
          </a:xfrm>
          <a:prstGeom prst="rect">
            <a:avLst/>
          </a:prstGeom>
        </p:spPr>
        <p:txBody>
          <a:bodyPr/>
          <a:lstStyle>
            <a:lvl1pPr>
              <a:defRPr>
                <a:solidFill>
                  <a:srgbClr val="F75258"/>
                </a:solidFill>
              </a:defRPr>
            </a:lvl1pPr>
          </a:lstStyle>
          <a:p>
            <a:fld id="{86CB4B4D-7CA3-9044-876B-883B54F8677D}" type="slidenum">
              <a:t>‹#›</a:t>
            </a:fld>
            <a:endParaRPr/>
          </a:p>
        </p:txBody>
      </p:sp>
      <p:pic>
        <p:nvPicPr>
          <p:cNvPr id="59" name="bg-06.png" descr="bg-06.png"/>
          <p:cNvPicPr>
            <a:picLocks noChangeAspect="1"/>
          </p:cNvPicPr>
          <p:nvPr/>
        </p:nvPicPr>
        <p:blipFill>
          <a:blip r:embed="rId2">
            <a:alphaModFix amt="20000"/>
          </a:blip>
          <a:stretch>
            <a:fillRect/>
          </a:stretch>
        </p:blipFill>
        <p:spPr>
          <a:xfrm>
            <a:off x="1185" y="0"/>
            <a:ext cx="24381630" cy="13716000"/>
          </a:xfrm>
          <a:prstGeom prst="rect">
            <a:avLst/>
          </a:prstGeom>
          <a:ln w="12700">
            <a:miter lim="400000"/>
          </a:ln>
        </p:spPr>
      </p:pic>
      <p:sp>
        <p:nvSpPr>
          <p:cNvPr id="60" name="Chapter - level 03"/>
          <p:cNvSpPr>
            <a:spLocks noGrp="1"/>
          </p:cNvSpPr>
          <p:nvPr>
            <p:ph type="body" sz="quarter" idx="13"/>
          </p:nvPr>
        </p:nvSpPr>
        <p:spPr>
          <a:xfrm>
            <a:off x="2133112" y="5405848"/>
            <a:ext cx="20117776" cy="2253490"/>
          </a:xfrm>
          <a:prstGeom prst="rect">
            <a:avLst/>
          </a:prstGeom>
        </p:spPr>
        <p:txBody>
          <a:bodyPr anchor="t">
            <a:noAutofit/>
          </a:bodyPr>
          <a:lstStyle>
            <a:lvl1pPr marL="0" indent="0" algn="ctr">
              <a:lnSpc>
                <a:spcPct val="80000"/>
              </a:lnSpc>
              <a:spcBef>
                <a:spcPts val="0"/>
              </a:spcBef>
              <a:buSzTx/>
              <a:buNone/>
              <a:defRPr sz="13000">
                <a:solidFill>
                  <a:srgbClr val="212553"/>
                </a:solidFill>
                <a:latin typeface="PresicavTightRg-Bold"/>
                <a:ea typeface="PresicavTightRg-Bold"/>
                <a:cs typeface="PresicavTightRg-Bold"/>
                <a:sym typeface="PresicavTightRg-Bold"/>
              </a:defRPr>
            </a:lvl1pPr>
          </a:lstStyle>
          <a:p>
            <a:r>
              <a:t>Chapter - level 03</a:t>
            </a:r>
          </a:p>
        </p:txBody>
      </p:sp>
      <p:sp>
        <p:nvSpPr>
          <p:cNvPr id="61" name="Subtitle"/>
          <p:cNvSpPr>
            <a:spLocks noGrp="1"/>
          </p:cNvSpPr>
          <p:nvPr>
            <p:ph type="body" sz="quarter" idx="14"/>
          </p:nvPr>
        </p:nvSpPr>
        <p:spPr>
          <a:xfrm>
            <a:off x="2133112" y="7185196"/>
            <a:ext cx="20117776" cy="1124956"/>
          </a:xfrm>
          <a:prstGeom prst="rect">
            <a:avLst/>
          </a:prstGeom>
        </p:spPr>
        <p:txBody>
          <a:bodyPr>
            <a:noAutofit/>
          </a:bodyPr>
          <a:lstStyle>
            <a:lvl1pPr marL="0" indent="0" algn="ctr">
              <a:lnSpc>
                <a:spcPct val="80000"/>
              </a:lnSpc>
              <a:spcBef>
                <a:spcPts val="0"/>
              </a:spcBef>
              <a:buSzTx/>
              <a:buNone/>
              <a:defRPr sz="7700">
                <a:solidFill>
                  <a:srgbClr val="F3545A"/>
                </a:solidFill>
                <a:latin typeface="+mn-lt"/>
                <a:ea typeface="+mn-ea"/>
                <a:cs typeface="+mn-cs"/>
                <a:sym typeface="PresicavTightLt-Regular"/>
              </a:defRPr>
            </a:lvl1pPr>
          </a:lstStyle>
          <a:p>
            <a:r>
              <a:t>Subtitle</a:t>
            </a:r>
          </a:p>
        </p:txBody>
      </p:sp>
      <p:sp>
        <p:nvSpPr>
          <p:cNvPr id="62" name="2018"/>
          <p:cNvSpPr txBox="1"/>
          <p:nvPr/>
        </p:nvSpPr>
        <p:spPr>
          <a:xfrm>
            <a:off x="382397" y="13071823"/>
            <a:ext cx="707518" cy="330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500">
                <a:latin typeface="+mn-lt"/>
                <a:ea typeface="+mn-ea"/>
                <a:cs typeface="+mn-cs"/>
                <a:sym typeface="PresicavTightLt-Regular"/>
              </a:defRPr>
            </a:lvl1pPr>
          </a:lstStyle>
          <a:p>
            <a:r>
              <a:t>2018</a:t>
            </a:r>
          </a:p>
        </p:txBody>
      </p:sp>
      <p:pic>
        <p:nvPicPr>
          <p:cNvPr id="8" name="Picture 7">
            <a:extLst>
              <a:ext uri="{FF2B5EF4-FFF2-40B4-BE49-F238E27FC236}">
                <a16:creationId xmlns:a16="http://schemas.microsoft.com/office/drawing/2014/main" id="{B8D2A0CD-C7EF-424B-BAB5-368E66D56945}"/>
              </a:ext>
            </a:extLst>
          </p:cNvPr>
          <p:cNvPicPr>
            <a:picLocks noChangeAspect="1"/>
          </p:cNvPicPr>
          <p:nvPr userDrawn="1"/>
        </p:nvPicPr>
        <p:blipFill>
          <a:blip r:embed="rId3"/>
          <a:stretch>
            <a:fillRect/>
          </a:stretch>
        </p:blipFill>
        <p:spPr>
          <a:xfrm>
            <a:off x="413051" y="510035"/>
            <a:ext cx="965200" cy="165100"/>
          </a:xfrm>
          <a:prstGeom prst="rect">
            <a:avLst/>
          </a:prstGeom>
        </p:spPr>
      </p:pic>
    </p:spTree>
    <p:extLst>
      <p:ext uri="{BB962C8B-B14F-4D97-AF65-F5344CB8AC3E}">
        <p14:creationId xmlns:p14="http://schemas.microsoft.com/office/powerpoint/2010/main" val="17495971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1" name="118295074_2675x2907.jpeg"/>
          <p:cNvSpPr>
            <a:spLocks noGrp="1"/>
          </p:cNvSpPr>
          <p:nvPr>
            <p:ph type="pic" idx="13"/>
          </p:nvPr>
        </p:nvSpPr>
        <p:spPr>
          <a:xfrm>
            <a:off x="0" y="0"/>
            <a:ext cx="24384000" cy="13716000"/>
          </a:xfrm>
          <a:prstGeom prst="rect">
            <a:avLst/>
          </a:prstGeom>
        </p:spPr>
        <p:txBody>
          <a:bodyPr lIns="91439" tIns="45719" rIns="91439" bIns="45719">
            <a:noAutofit/>
          </a:bodyPr>
          <a:lstStyle/>
          <a:p>
            <a:endParaRPr/>
          </a:p>
        </p:txBody>
      </p:sp>
      <p:sp>
        <p:nvSpPr>
          <p:cNvPr id="22" name="Rectangle"/>
          <p:cNvSpPr>
            <a:spLocks noGrp="1"/>
          </p:cNvSpPr>
          <p:nvPr>
            <p:ph type="body" sz="half" idx="14"/>
          </p:nvPr>
        </p:nvSpPr>
        <p:spPr>
          <a:xfrm>
            <a:off x="0" y="7620000"/>
            <a:ext cx="24384000" cy="5080000"/>
          </a:xfrm>
          <a:prstGeom prst="rect">
            <a:avLst/>
          </a:prstGeom>
          <a:solidFill>
            <a:srgbClr val="FFFFFF"/>
          </a:solidFill>
        </p:spPr>
        <p:txBody>
          <a:bodyPr anchor="ctr">
            <a:noAutofit/>
          </a:bodyPr>
          <a:lstStyle/>
          <a:p>
            <a:pPr marL="0" indent="0" algn="ctr">
              <a:spcBef>
                <a:spcPts val="0"/>
              </a:spcBef>
              <a:buSzTx/>
              <a:buFontTx/>
              <a:buNone/>
              <a:defRPr sz="3500">
                <a:latin typeface="DIN Alternate"/>
                <a:ea typeface="DIN Alternate"/>
                <a:cs typeface="DIN Alternate"/>
                <a:sym typeface="DIN Alternate"/>
              </a:defRPr>
            </a:pPr>
            <a:endParaRPr/>
          </a:p>
        </p:txBody>
      </p:sp>
      <p:sp>
        <p:nvSpPr>
          <p:cNvPr id="23" name="Line"/>
          <p:cNvSpPr>
            <a:spLocks noGrp="1"/>
          </p:cNvSpPr>
          <p:nvPr>
            <p:ph type="body" sz="quarter" idx="15"/>
          </p:nvPr>
        </p:nvSpPr>
        <p:spPr>
          <a:xfrm>
            <a:off x="1016000" y="10718800"/>
            <a:ext cx="22352002" cy="6"/>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1016000" y="7823200"/>
            <a:ext cx="22352000" cy="3111500"/>
          </a:xfrm>
          <a:prstGeom prst="rect">
            <a:avLst/>
          </a:prstGeom>
        </p:spPr>
        <p:txBody>
          <a:bodyPr anchor="b"/>
          <a:lstStyle>
            <a:lvl1pPr algn="r">
              <a:lnSpc>
                <a:spcPct val="80000"/>
              </a:lnSpc>
              <a:spcBef>
                <a:spcPts val="0"/>
              </a:spcBef>
              <a:defRPr sz="17100">
                <a:solidFill>
                  <a:srgbClr val="5C5C5C"/>
                </a:solidFill>
              </a:defRPr>
            </a:lvl1pPr>
          </a:lstStyle>
          <a:p>
            <a:r>
              <a:t>Title Text</a:t>
            </a:r>
          </a:p>
        </p:txBody>
      </p:sp>
      <p:sp>
        <p:nvSpPr>
          <p:cNvPr id="25" name="Body Level One…"/>
          <p:cNvSpPr txBox="1">
            <a:spLocks noGrp="1"/>
          </p:cNvSpPr>
          <p:nvPr>
            <p:ph type="body" sz="quarter" idx="1"/>
          </p:nvPr>
        </p:nvSpPr>
        <p:spPr>
          <a:xfrm>
            <a:off x="1016000" y="10795000"/>
            <a:ext cx="22352000" cy="1727200"/>
          </a:xfrm>
          <a:prstGeom prst="rect">
            <a:avLst/>
          </a:prstGeom>
        </p:spPr>
        <p:txBody>
          <a:bodyPr/>
          <a:lstStyle>
            <a:lvl1pPr marL="0" indent="0" algn="r">
              <a:lnSpc>
                <a:spcPct val="70000"/>
              </a:lnSpc>
              <a:spcBef>
                <a:spcPts val="800"/>
              </a:spcBef>
              <a:buSzTx/>
              <a:buFontTx/>
              <a:buNone/>
              <a:defRPr sz="7000" i="1">
                <a:solidFill>
                  <a:srgbClr val="747676"/>
                </a:solidFill>
              </a:defRPr>
            </a:lvl1pPr>
            <a:lvl2pPr marL="0" indent="0" algn="r">
              <a:lnSpc>
                <a:spcPct val="70000"/>
              </a:lnSpc>
              <a:spcBef>
                <a:spcPts val="800"/>
              </a:spcBef>
              <a:buSzTx/>
              <a:buFontTx/>
              <a:buNone/>
              <a:defRPr sz="7000" i="1">
                <a:solidFill>
                  <a:srgbClr val="747676"/>
                </a:solidFill>
              </a:defRPr>
            </a:lvl2pPr>
            <a:lvl3pPr marL="0" indent="0" algn="r">
              <a:lnSpc>
                <a:spcPct val="70000"/>
              </a:lnSpc>
              <a:spcBef>
                <a:spcPts val="800"/>
              </a:spcBef>
              <a:buSzTx/>
              <a:buFontTx/>
              <a:buNone/>
              <a:defRPr sz="7000" i="1">
                <a:solidFill>
                  <a:srgbClr val="747676"/>
                </a:solidFill>
              </a:defRPr>
            </a:lvl3pPr>
            <a:lvl4pPr marL="0" indent="0" algn="r">
              <a:lnSpc>
                <a:spcPct val="70000"/>
              </a:lnSpc>
              <a:spcBef>
                <a:spcPts val="800"/>
              </a:spcBef>
              <a:buSzTx/>
              <a:buFontTx/>
              <a:buNone/>
              <a:defRPr sz="7000" i="1">
                <a:solidFill>
                  <a:srgbClr val="747676"/>
                </a:solidFill>
              </a:defRPr>
            </a:lvl4pPr>
            <a:lvl5pPr marL="0" indent="0" algn="r">
              <a:lnSpc>
                <a:spcPct val="70000"/>
              </a:lnSpc>
              <a:spcBef>
                <a:spcPts val="800"/>
              </a:spcBef>
              <a:buSzTx/>
              <a:buFontTx/>
              <a:buNone/>
              <a:defRPr sz="7000" i="1">
                <a:solidFill>
                  <a:srgbClr val="747676"/>
                </a:solidFill>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1016000" y="1016000"/>
            <a:ext cx="22352000" cy="7073900"/>
          </a:xfrm>
          <a:prstGeom prst="rect">
            <a:avLst/>
          </a:prstGeom>
        </p:spPr>
        <p:txBody>
          <a:bodyPr anchor="b"/>
          <a:lstStyle>
            <a:lvl1pPr algn="ctr">
              <a:lnSpc>
                <a:spcPct val="80000"/>
              </a:lnSpc>
              <a:spcBef>
                <a:spcPts val="0"/>
              </a:spcBef>
              <a:defRPr sz="17100">
                <a:solidFill>
                  <a:srgbClr val="5C5C5C"/>
                </a:solidFill>
              </a:defRPr>
            </a:lvl1pPr>
          </a:lstStyle>
          <a:p>
            <a:r>
              <a:t>Title Text</a:t>
            </a:r>
          </a:p>
        </p:txBody>
      </p:sp>
      <p:sp>
        <p:nvSpPr>
          <p:cNvPr id="34" name="Slide Number"/>
          <p:cNvSpPr txBox="1">
            <a:spLocks noGrp="1"/>
          </p:cNvSpPr>
          <p:nvPr>
            <p:ph type="sldNum" sz="quarter" idx="2"/>
          </p:nvPr>
        </p:nvSpPr>
        <p:spPr>
          <a:xfrm>
            <a:off x="22948899" y="12922250"/>
            <a:ext cx="419089" cy="4699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Line"/>
          <p:cNvSpPr>
            <a:spLocks noGrp="1"/>
          </p:cNvSpPr>
          <p:nvPr>
            <p:ph type="body" sz="quarter" idx="13"/>
          </p:nvPr>
        </p:nvSpPr>
        <p:spPr>
          <a:xfrm>
            <a:off x="1016000" y="2222500"/>
            <a:ext cx="22352000" cy="5"/>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53" name="Title Text"/>
          <p:cNvSpPr txBox="1">
            <a:spLocks noGrp="1"/>
          </p:cNvSpPr>
          <p:nvPr>
            <p:ph type="title"/>
          </p:nvPr>
        </p:nvSpPr>
        <p:spPr>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1" name="Line"/>
          <p:cNvSpPr>
            <a:spLocks noGrp="1"/>
          </p:cNvSpPr>
          <p:nvPr>
            <p:ph type="body" sz="quarter" idx="13"/>
          </p:nvPr>
        </p:nvSpPr>
        <p:spPr>
          <a:xfrm>
            <a:off x="13208000" y="2222500"/>
            <a:ext cx="1016000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endParaRPr/>
          </a:p>
        </p:txBody>
      </p:sp>
      <p:sp>
        <p:nvSpPr>
          <p:cNvPr id="72" name="118295074_2675x2907.jpeg"/>
          <p:cNvSpPr>
            <a:spLocks noGrp="1"/>
          </p:cNvSpPr>
          <p:nvPr>
            <p:ph type="pic" idx="14"/>
          </p:nvPr>
        </p:nvSpPr>
        <p:spPr>
          <a:xfrm>
            <a:off x="0" y="0"/>
            <a:ext cx="12065000" cy="13716000"/>
          </a:xfrm>
          <a:prstGeom prst="rect">
            <a:avLst/>
          </a:prstGeom>
        </p:spPr>
        <p:txBody>
          <a:bodyPr lIns="91439" tIns="45719" rIns="91439" bIns="45719">
            <a:noAutofit/>
          </a:bodyPr>
          <a:lstStyle/>
          <a:p>
            <a:endParaRPr/>
          </a:p>
        </p:txBody>
      </p:sp>
      <p:sp>
        <p:nvSpPr>
          <p:cNvPr id="73" name="Title Text"/>
          <p:cNvSpPr txBox="1">
            <a:spLocks noGrp="1"/>
          </p:cNvSpPr>
          <p:nvPr>
            <p:ph type="title"/>
          </p:nvPr>
        </p:nvSpPr>
        <p:spPr>
          <a:xfrm>
            <a:off x="13208000" y="1016000"/>
            <a:ext cx="10160000" cy="1016000"/>
          </a:xfrm>
          <a:prstGeom prst="rect">
            <a:avLst/>
          </a:prstGeom>
        </p:spPr>
        <p:txBody>
          <a:bodyPr/>
          <a:lstStyle/>
          <a:p>
            <a:r>
              <a:t>Title Text</a:t>
            </a:r>
          </a:p>
        </p:txBody>
      </p:sp>
      <p:sp>
        <p:nvSpPr>
          <p:cNvPr id="74" name="Body Level One…"/>
          <p:cNvSpPr txBox="1">
            <a:spLocks noGrp="1"/>
          </p:cNvSpPr>
          <p:nvPr>
            <p:ph type="body" sz="half" idx="1"/>
          </p:nvPr>
        </p:nvSpPr>
        <p:spPr>
          <a:xfrm>
            <a:off x="13208000" y="2540000"/>
            <a:ext cx="10160000" cy="10160000"/>
          </a:xfrm>
          <a:prstGeom prst="rect">
            <a:avLst/>
          </a:prstGeom>
        </p:spPr>
        <p:txBody>
          <a:bodyPr/>
          <a:lstStyle>
            <a:lvl1pPr marL="571500" indent="-571500">
              <a:defRPr sz="4000"/>
            </a:lvl1pPr>
            <a:lvl2pPr marL="1143000" indent="-571500">
              <a:defRPr sz="4000"/>
            </a:lvl2pPr>
            <a:lvl3pPr marL="1714500" indent="-571500">
              <a:defRPr sz="4000"/>
            </a:lvl3pPr>
            <a:lvl4pPr marL="2286000" indent="-571500">
              <a:defRPr sz="4000"/>
            </a:lvl4pPr>
            <a:lvl5pPr marL="2857500" indent="-571500">
              <a:defRPr sz="4000"/>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0" name="118295074_2675x2907.jpeg"/>
          <p:cNvSpPr>
            <a:spLocks noGrp="1"/>
          </p:cNvSpPr>
          <p:nvPr>
            <p:ph type="pic" idx="13"/>
          </p:nvPr>
        </p:nvSpPr>
        <p:spPr>
          <a:xfrm>
            <a:off x="1016000" y="1016000"/>
            <a:ext cx="13970000" cy="9804400"/>
          </a:xfrm>
          <a:prstGeom prst="rect">
            <a:avLst/>
          </a:prstGeom>
        </p:spPr>
        <p:txBody>
          <a:bodyPr lIns="91439" tIns="45719" rIns="91439" bIns="45719">
            <a:noAutofit/>
          </a:bodyPr>
          <a:lstStyle/>
          <a:p>
            <a:endParaRPr/>
          </a:p>
        </p:txBody>
      </p:sp>
      <p:sp>
        <p:nvSpPr>
          <p:cNvPr id="91" name="182741592_1098x949.jpeg"/>
          <p:cNvSpPr>
            <a:spLocks noGrp="1"/>
          </p:cNvSpPr>
          <p:nvPr>
            <p:ph type="pic" sz="quarter" idx="14"/>
          </p:nvPr>
        </p:nvSpPr>
        <p:spPr>
          <a:xfrm>
            <a:off x="15240000" y="1016000"/>
            <a:ext cx="8128000" cy="4775200"/>
          </a:xfrm>
          <a:prstGeom prst="rect">
            <a:avLst/>
          </a:prstGeom>
        </p:spPr>
        <p:txBody>
          <a:bodyPr lIns="91439" tIns="45719" rIns="91439" bIns="45719">
            <a:noAutofit/>
          </a:bodyPr>
          <a:lstStyle/>
          <a:p>
            <a:endParaRPr/>
          </a:p>
        </p:txBody>
      </p:sp>
      <p:sp>
        <p:nvSpPr>
          <p:cNvPr id="92" name="182429520_1646x1646.jpeg"/>
          <p:cNvSpPr>
            <a:spLocks noGrp="1"/>
          </p:cNvSpPr>
          <p:nvPr>
            <p:ph type="pic" sz="quarter" idx="15"/>
          </p:nvPr>
        </p:nvSpPr>
        <p:spPr>
          <a:xfrm>
            <a:off x="15240000" y="6045200"/>
            <a:ext cx="8128000" cy="4775200"/>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1016000" y="11137900"/>
            <a:ext cx="22352000" cy="1905000"/>
          </a:xfrm>
          <a:prstGeom prst="rect">
            <a:avLst/>
          </a:prstGeom>
        </p:spPr>
        <p:txBody>
          <a:bodyPr/>
          <a:lstStyle>
            <a:lvl1pPr marL="0" indent="0">
              <a:spcBef>
                <a:spcPts val="2000"/>
              </a:spcBef>
              <a:buSzTx/>
              <a:buFontTx/>
              <a:buNone/>
              <a:defRPr sz="4000" i="1" spc="39"/>
            </a:lvl1pPr>
            <a:lvl2pPr marL="0" indent="0">
              <a:spcBef>
                <a:spcPts val="2000"/>
              </a:spcBef>
              <a:buSzTx/>
              <a:buFontTx/>
              <a:buNone/>
              <a:defRPr sz="4000" i="1" spc="39"/>
            </a:lvl2pPr>
            <a:lvl3pPr marL="0" indent="0">
              <a:spcBef>
                <a:spcPts val="2000"/>
              </a:spcBef>
              <a:buSzTx/>
              <a:buFontTx/>
              <a:buNone/>
              <a:defRPr sz="4000" i="1" spc="39"/>
            </a:lvl3pPr>
            <a:lvl4pPr marL="0" indent="0">
              <a:spcBef>
                <a:spcPts val="2000"/>
              </a:spcBef>
              <a:buSzTx/>
              <a:buFontTx/>
              <a:buNone/>
              <a:defRPr sz="4000" i="1" spc="39"/>
            </a:lvl4pPr>
            <a:lvl5pPr marL="0" indent="0">
              <a:spcBef>
                <a:spcPts val="2000"/>
              </a:spcBef>
              <a:buSzTx/>
              <a:buFontTx/>
              <a:buNone/>
              <a:defRPr sz="4000" i="1" spc="39"/>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01" name="“"/>
          <p:cNvSpPr txBox="1"/>
          <p:nvPr/>
        </p:nvSpPr>
        <p:spPr>
          <a:xfrm>
            <a:off x="965200" y="1041400"/>
            <a:ext cx="3130550" cy="595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584200">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0000" b="1" i="0" spc="0">
                <a:solidFill>
                  <a:srgbClr val="E4E4E4"/>
                </a:solidFill>
                <a:latin typeface="Baskerville"/>
                <a:ea typeface="Baskerville"/>
                <a:cs typeface="Baskerville"/>
                <a:sym typeface="Baskerville"/>
              </a:defRPr>
            </a:lvl1pPr>
          </a:lstStyle>
          <a:p>
            <a:r>
              <a:t>“</a:t>
            </a:r>
          </a:p>
        </p:txBody>
      </p:sp>
      <p:sp>
        <p:nvSpPr>
          <p:cNvPr id="102" name="Type a quote here."/>
          <p:cNvSpPr txBox="1">
            <a:spLocks noGrp="1"/>
          </p:cNvSpPr>
          <p:nvPr>
            <p:ph type="body" sz="quarter" idx="13"/>
          </p:nvPr>
        </p:nvSpPr>
        <p:spPr>
          <a:xfrm>
            <a:off x="3632200" y="5442942"/>
            <a:ext cx="19735800" cy="1320801"/>
          </a:xfrm>
          <a:prstGeom prst="rect">
            <a:avLst/>
          </a:prstGeom>
        </p:spPr>
        <p:txBody>
          <a:bodyPr>
            <a:spAutoFit/>
          </a:bodyPr>
          <a:lstStyle>
            <a:lvl1pPr marL="0" indent="0">
              <a:spcBef>
                <a:spcPts val="2300"/>
              </a:spcBef>
              <a:buSzTx/>
              <a:buFontTx/>
              <a:buNone/>
              <a:defRPr sz="7000">
                <a:solidFill>
                  <a:srgbClr val="747676"/>
                </a:solidFill>
              </a:defRPr>
            </a:lvl1pPr>
          </a:lstStyle>
          <a:p>
            <a:r>
              <a:t>Type a quote here.</a:t>
            </a:r>
          </a:p>
        </p:txBody>
      </p:sp>
      <p:sp>
        <p:nvSpPr>
          <p:cNvPr id="103" name="-Johnny Appleseed"/>
          <p:cNvSpPr txBox="1">
            <a:spLocks noGrp="1"/>
          </p:cNvSpPr>
          <p:nvPr>
            <p:ph type="body" sz="quarter" idx="14"/>
          </p:nvPr>
        </p:nvSpPr>
        <p:spPr>
          <a:xfrm>
            <a:off x="3632200" y="10756900"/>
            <a:ext cx="19735800" cy="1320800"/>
          </a:xfrm>
          <a:prstGeom prst="rect">
            <a:avLst/>
          </a:prstGeom>
        </p:spPr>
        <p:txBody>
          <a:bodyPr>
            <a:spAutoFit/>
          </a:bodyPr>
          <a:lstStyle>
            <a:lvl1pPr marL="0" indent="0" algn="r">
              <a:lnSpc>
                <a:spcPct val="70000"/>
              </a:lnSpc>
              <a:spcBef>
                <a:spcPts val="2300"/>
              </a:spcBef>
              <a:buSzTx/>
              <a:buFontTx/>
              <a:buNone/>
              <a:defRPr sz="7000" i="1">
                <a:solidFill>
                  <a:srgbClr val="6B6D6D"/>
                </a:solidFill>
              </a:defRPr>
            </a:lvl1pPr>
          </a:lstStyle>
          <a:p>
            <a:r>
              <a:t>-Johnny Appleseed</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1" name="118295074_2675x2907.jpeg"/>
          <p:cNvSpPr>
            <a:spLocks noGrp="1"/>
          </p:cNvSpPr>
          <p:nvPr>
            <p:ph type="pic" idx="13"/>
          </p:nvPr>
        </p:nvSpPr>
        <p:spPr>
          <a:xfrm>
            <a:off x="0" y="0"/>
            <a:ext cx="24384000" cy="13716000"/>
          </a:xfrm>
          <a:prstGeom prst="rect">
            <a:avLst/>
          </a:prstGeom>
        </p:spPr>
        <p:txBody>
          <a:bodyPr lIns="91439" tIns="45719" rIns="91439" bIns="45719">
            <a:noAutofit/>
          </a:bodyPr>
          <a:lstStyle/>
          <a:p>
            <a:endParaRPr/>
          </a:p>
        </p:txBody>
      </p:sp>
      <p:sp>
        <p:nvSpPr>
          <p:cNvPr id="112" name="Slide Number"/>
          <p:cNvSpPr txBox="1">
            <a:spLocks noGrp="1"/>
          </p:cNvSpPr>
          <p:nvPr>
            <p:ph type="sldNum" sz="quarter" idx="2"/>
          </p:nvPr>
        </p:nvSpPr>
        <p:spPr>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16000" y="1016000"/>
            <a:ext cx="22352000" cy="101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sp>
        <p:nvSpPr>
          <p:cNvPr id="3" name="Body Level One…"/>
          <p:cNvSpPr txBox="1">
            <a:spLocks noGrp="1"/>
          </p:cNvSpPr>
          <p:nvPr>
            <p:ph type="body" idx="1"/>
          </p:nvPr>
        </p:nvSpPr>
        <p:spPr>
          <a:xfrm>
            <a:off x="1016000" y="2540000"/>
            <a:ext cx="22352000" cy="10160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2948899" y="12928600"/>
            <a:ext cx="419089" cy="469900"/>
          </a:xfrm>
          <a:prstGeom prst="rect">
            <a:avLst/>
          </a:prstGeom>
          <a:ln w="12700">
            <a:miter lim="400000"/>
          </a:ln>
        </p:spPr>
        <p:txBody>
          <a:bodyPr wrap="none" lIns="50800" tIns="50800" rIns="50800" bIns="50800">
            <a:spAutoFit/>
          </a:bodyPr>
          <a:lstStyle>
            <a:lvl1pPr algn="r">
              <a:spcBef>
                <a:spcPts val="0"/>
              </a:spcBef>
              <a:defRPr sz="2500" i="0" spc="0">
                <a:solidFill>
                  <a:srgbClr val="747676"/>
                </a:solidFill>
                <a:latin typeface="DIN Alternate"/>
                <a:ea typeface="DIN Alternate"/>
                <a:cs typeface="DIN Alternate"/>
                <a:sym typeface="DIN Alternat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56" r:id="rId6"/>
    <p:sldLayoutId id="2147483657" r:id="rId7"/>
    <p:sldLayoutId id="2147483658" r:id="rId8"/>
    <p:sldLayoutId id="2147483659" r:id="rId9"/>
    <p:sldLayoutId id="2147483660" r:id="rId10"/>
    <p:sldLayoutId id="2147483662" r:id="rId11"/>
  </p:sldLayoutIdLst>
  <p:transition spd="med"/>
  <p:txStyles>
    <p:titleStyle>
      <a:lvl1pPr marL="0" marR="0" indent="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1pPr>
      <a:lvl2pPr marL="0" marR="0" indent="3429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2pPr>
      <a:lvl3pPr marL="0" marR="0" indent="6858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3pPr>
      <a:lvl4pPr marL="0" marR="0" indent="10287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4pPr>
      <a:lvl5pPr marL="0" marR="0" indent="13716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5pPr>
      <a:lvl6pPr marL="0" marR="0" indent="17145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6pPr>
      <a:lvl7pPr marL="0" marR="0" indent="20574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7pPr>
      <a:lvl8pPr marL="0" marR="0" indent="24003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8pPr>
      <a:lvl9pPr marL="0" marR="0" indent="27432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9pPr>
    </p:titleStyle>
    <p:bodyStyle>
      <a:lvl1pPr marL="635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1pPr>
      <a:lvl2pPr marL="1270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2pPr>
      <a:lvl3pPr marL="1905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3pPr>
      <a:lvl4pPr marL="2540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4pPr>
      <a:lvl5pPr marL="3175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5pPr>
      <a:lvl6pPr marL="3810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6pPr>
      <a:lvl7pPr marL="4445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7pPr>
      <a:lvl8pPr marL="5080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8pPr>
      <a:lvl9pPr marL="5715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9pPr>
    </p:bodyStyle>
    <p:otherStyle>
      <a:lvl1pPr marL="0" marR="0" indent="0" algn="r" defTabSz="82550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DIN Alternate"/>
        </a:defRPr>
      </a:lvl1pPr>
      <a:lvl2pPr marL="0" marR="0" indent="228600" algn="r" defTabSz="82550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DIN Alternate"/>
        </a:defRPr>
      </a:lvl2pPr>
      <a:lvl3pPr marL="0" marR="0" indent="457200" algn="r" defTabSz="82550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DIN Alternate"/>
        </a:defRPr>
      </a:lvl3pPr>
      <a:lvl4pPr marL="0" marR="0" indent="685800" algn="r" defTabSz="82550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DIN Alternate"/>
        </a:defRPr>
      </a:lvl4pPr>
      <a:lvl5pPr marL="0" marR="0" indent="914400" algn="r" defTabSz="82550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DIN Alternate"/>
        </a:defRPr>
      </a:lvl5pPr>
      <a:lvl6pPr marL="0" marR="0" indent="1143000" algn="r" defTabSz="82550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DIN Alternate"/>
        </a:defRPr>
      </a:lvl6pPr>
      <a:lvl7pPr marL="0" marR="0" indent="1371600" algn="r" defTabSz="82550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DIN Alternate"/>
        </a:defRPr>
      </a:lvl7pPr>
      <a:lvl8pPr marL="0" marR="0" indent="1600200" algn="r" defTabSz="82550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DIN Alternate"/>
        </a:defRPr>
      </a:lvl8pPr>
      <a:lvl9pPr marL="0" marR="0" indent="1828800" algn="r" defTabSz="825500" latinLnBrk="0">
        <a:lnSpc>
          <a:spcPct val="100000"/>
        </a:lnSpc>
        <a:spcBef>
          <a:spcPts val="0"/>
        </a:spcBef>
        <a:spcAft>
          <a:spcPts val="0"/>
        </a:spcAft>
        <a:buClrTx/>
        <a:buSzTx/>
        <a:buFontTx/>
        <a:buNone/>
        <a:tabLst/>
        <a:defRPr sz="25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themeOverride" Target="../theme/themeOverride1.xml"/><Relationship Id="rId4" Type="http://schemas.openxmlformats.org/officeDocument/2006/relationships/image" Target="../media/image4.emf"/></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3.tiff"/></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tiff"/></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4.tiff"/></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5.tiff"/></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Layout" Target="../slideLayouts/slideLayout5.xml"/><Relationship Id="rId6" Type="http://schemas.openxmlformats.org/officeDocument/2006/relationships/image" Target="../media/image6.jpg"/><Relationship Id="rId5" Type="http://schemas.openxmlformats.org/officeDocument/2006/relationships/hyperlink" Target="https://www.linkedin.com/in/mtesti/" TargetMode="External"/><Relationship Id="rId4" Type="http://schemas.openxmlformats.org/officeDocument/2006/relationships/hyperlink" Target="https://www.linkedin.com/in/rauno-de-pasquale-b075773"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21.xml.rels><?xml version="1.0" encoding="UTF-8" standalone="yes"?>
<Relationships xmlns="http://schemas.openxmlformats.org/package/2006/relationships"><Relationship Id="rId8" Type="http://schemas.openxmlformats.org/officeDocument/2006/relationships/hyperlink" Target="https://www.hashicorp.com/blog/using-the-kubernetes-and-helm-providers-with-terraform-0-12/" TargetMode="External"/><Relationship Id="rId3" Type="http://schemas.openxmlformats.org/officeDocument/2006/relationships/hyperlink" Target="https://kubernetes.io/docs/reference/kubectl/kubectl/" TargetMode="External"/><Relationship Id="rId7" Type="http://schemas.openxmlformats.org/officeDocument/2006/relationships/hyperlink" Target="https://www.terraform.io/docs/providers/kubernetes/guides/getting-started.html" TargetMode="External"/><Relationship Id="rId12" Type="http://schemas.openxmlformats.org/officeDocument/2006/relationships/image" Target="../media/image19.tiff"/><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hyperlink" Target="https://helm.sh/docs/" TargetMode="External"/><Relationship Id="rId11" Type="http://schemas.openxmlformats.org/officeDocument/2006/relationships/image" Target="../media/image4.emf"/><Relationship Id="rId5" Type="http://schemas.openxmlformats.org/officeDocument/2006/relationships/hyperlink" Target="https://kubectl.docs.kubernetes.io/pages/reference/kustomize.html" TargetMode="External"/><Relationship Id="rId10" Type="http://schemas.openxmlformats.org/officeDocument/2006/relationships/hyperlink" Target="https://itnext.io/continuous-gitops-the-way-to-do-devops-in-kubernetes-896b0ea1d0fb" TargetMode="External"/><Relationship Id="rId4" Type="http://schemas.openxmlformats.org/officeDocument/2006/relationships/hyperlink" Target="https://github.com/kubernetes-sigs/kustomize" TargetMode="External"/><Relationship Id="rId9" Type="http://schemas.openxmlformats.org/officeDocument/2006/relationships/hyperlink" Target="https://medium.com/devops-dudes/helm-is-not-enough-you-also-need-kustomize-82bae896816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0.tiff"/></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emf"/><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090531-D14B-5846-BAE1-52E558D82354}"/>
              </a:ext>
            </a:extLst>
          </p:cNvPr>
          <p:cNvSpPr/>
          <p:nvPr/>
        </p:nvSpPr>
        <p:spPr>
          <a:xfrm>
            <a:off x="-471054" y="-221673"/>
            <a:ext cx="25242982" cy="14547273"/>
          </a:xfrm>
          <a:prstGeom prst="rect">
            <a:avLst/>
          </a:prstGeom>
          <a:solidFill>
            <a:schemeClr val="tx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500" b="0" i="0" u="none" strike="noStrike" cap="none" spc="0" normalizeH="0" baseline="0">
              <a:ln>
                <a:noFill/>
              </a:ln>
              <a:solidFill>
                <a:srgbClr val="FFFFFF"/>
              </a:solidFill>
              <a:effectLst/>
              <a:uFillTx/>
              <a:latin typeface="DIN Alternate"/>
              <a:ea typeface="DIN Alternate"/>
              <a:cs typeface="DIN Alternate"/>
              <a:sym typeface="DIN Alternate"/>
            </a:endParaRPr>
          </a:p>
        </p:txBody>
      </p:sp>
      <p:pic>
        <p:nvPicPr>
          <p:cNvPr id="5" name="Picture 4" descr="A sign on the side of a building&#10;&#10;Description automatically generated">
            <a:extLst>
              <a:ext uri="{FF2B5EF4-FFF2-40B4-BE49-F238E27FC236}">
                <a16:creationId xmlns:a16="http://schemas.microsoft.com/office/drawing/2014/main" id="{E3BD502B-AAAB-9241-8B6B-70A94A2A7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03" y="13209"/>
            <a:ext cx="25026680" cy="14077507"/>
          </a:xfrm>
          <a:prstGeom prst="rect">
            <a:avLst/>
          </a:prstGeom>
        </p:spPr>
      </p:pic>
    </p:spTree>
    <p:extLst>
      <p:ext uri="{BB962C8B-B14F-4D97-AF65-F5344CB8AC3E}">
        <p14:creationId xmlns:p14="http://schemas.microsoft.com/office/powerpoint/2010/main" val="135596730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095A2C08-6E4A-0540-A226-B779D24F2F9A}"/>
              </a:ext>
            </a:extLst>
          </p:cNvPr>
          <p:cNvSpPr>
            <a:spLocks noGrp="1"/>
          </p:cNvSpPr>
          <p:nvPr>
            <p:ph type="body" sz="quarter" idx="13"/>
          </p:nvPr>
        </p:nvSpPr>
        <p:spPr/>
        <p:txBody>
          <a:bodyPr/>
          <a:lstStyle/>
          <a:p>
            <a:r>
              <a:rPr lang="en-GB" dirty="0"/>
              <a:t>Deployment Tools</a:t>
            </a:r>
          </a:p>
        </p:txBody>
      </p:sp>
      <p:pic>
        <p:nvPicPr>
          <p:cNvPr id="3" name="Immagine 12">
            <a:extLst>
              <a:ext uri="{FF2B5EF4-FFF2-40B4-BE49-F238E27FC236}">
                <a16:creationId xmlns:a16="http://schemas.microsoft.com/office/drawing/2014/main" id="{7E34089A-1255-9D46-9B18-4A4CCA4F4537}"/>
              </a:ext>
            </a:extLst>
          </p:cNvPr>
          <p:cNvPicPr>
            <a:picLocks noChangeAspect="1"/>
          </p:cNvPicPr>
          <p:nvPr/>
        </p:nvPicPr>
        <p:blipFill>
          <a:blip r:embed="rId4"/>
          <a:stretch>
            <a:fillRect/>
          </a:stretch>
        </p:blipFill>
        <p:spPr>
          <a:xfrm>
            <a:off x="27710" y="12669488"/>
            <a:ext cx="963385" cy="963385"/>
          </a:xfrm>
          <a:prstGeom prst="rect">
            <a:avLst/>
          </a:prstGeom>
        </p:spPr>
      </p:pic>
    </p:spTree>
    <p:extLst>
      <p:ext uri="{BB962C8B-B14F-4D97-AF65-F5344CB8AC3E}">
        <p14:creationId xmlns:p14="http://schemas.microsoft.com/office/powerpoint/2010/main" val="2663440929"/>
      </p:ext>
    </p:extLst>
  </p:cSld>
  <p:clrMapOvr>
    <a:overrideClrMapping bg1="lt1" tx1="dk1" bg2="lt2" tx2="dk2" accent1="accent1" accent2="accent2" accent3="accent3" accent4="accent4" accent5="accent5" accent6="accent6" hlink="hlink" folHlink="folHlink"/>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eliability engineering deals with the estimation, prevention and management of high levels of engineering uncertainty and risks of failure to guarantee the maximum uptime for your applications."/>
          <p:cNvSpPr txBox="1">
            <a:spLocks noGrp="1"/>
          </p:cNvSpPr>
          <p:nvPr>
            <p:ph type="body" sz="half" idx="1"/>
          </p:nvPr>
        </p:nvSpPr>
        <p:spPr>
          <a:prstGeom prst="rect">
            <a:avLst/>
          </a:prstGeom>
        </p:spPr>
        <p:txBody>
          <a:bodyPr anchor="ctr">
            <a:normAutofit/>
          </a:bodyPr>
          <a:lstStyle>
            <a:lvl1pPr marL="0" indent="0" algn="ctr">
              <a:buSzTx/>
              <a:buFontTx/>
              <a:buNone/>
            </a:lvl1pPr>
          </a:lstStyle>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Official Kubernetes Tool</a:t>
            </a:r>
          </a:p>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No need to install additional packages</a:t>
            </a:r>
          </a:p>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Simple (or better “simpler”)</a:t>
            </a:r>
          </a:p>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Standard, you need to know how to use it</a:t>
            </a:r>
          </a:p>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Does not directly support variables</a:t>
            </a:r>
          </a:p>
          <a:p>
            <a:pPr marL="1565909" lvl="1" indent="-422909" defTabSz="610870">
              <a:spcBef>
                <a:spcPts val="1800"/>
              </a:spcBef>
              <a:buClr>
                <a:srgbClr val="0070C0"/>
              </a:buClr>
              <a:defRPr sz="2960"/>
            </a:pPr>
            <a:r>
              <a:rPr lang="en-GB" sz="2960" dirty="0">
                <a:latin typeface="Calibri" panose="020F0502020204030204" pitchFamily="34" charset="0"/>
                <a:cs typeface="Calibri" panose="020F0502020204030204" pitchFamily="34" charset="0"/>
              </a:rPr>
              <a:t>Reuse by cloning and editing</a:t>
            </a:r>
          </a:p>
          <a:p>
            <a:pPr marL="1565909" lvl="1" indent="-422909" defTabSz="610870">
              <a:spcBef>
                <a:spcPts val="1800"/>
              </a:spcBef>
              <a:buClr>
                <a:srgbClr val="0070C0"/>
              </a:buClr>
              <a:defRPr sz="2960"/>
            </a:pPr>
            <a:r>
              <a:rPr lang="en-GB" sz="2960" dirty="0">
                <a:latin typeface="Calibri" panose="020F0502020204030204" pitchFamily="34" charset="0"/>
                <a:cs typeface="Calibri" panose="020F0502020204030204" pitchFamily="34" charset="0"/>
              </a:rPr>
              <a:t>You need different manifests</a:t>
            </a:r>
          </a:p>
          <a:p>
            <a:pPr marL="1565909" lvl="1" indent="-422909" defTabSz="610870">
              <a:spcBef>
                <a:spcPts val="1800"/>
              </a:spcBef>
              <a:buClr>
                <a:srgbClr val="0070C0"/>
              </a:buClr>
              <a:defRPr sz="2960"/>
            </a:pPr>
            <a:r>
              <a:rPr lang="en-GB" sz="2960" dirty="0">
                <a:latin typeface="Calibri" panose="020F0502020204030204" pitchFamily="34" charset="0"/>
                <a:cs typeface="Calibri" panose="020F0502020204030204" pitchFamily="34" charset="0"/>
              </a:rPr>
              <a:t>Or you need placeholder and pipelines managing the variables</a:t>
            </a:r>
          </a:p>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Does not manage dependencies</a:t>
            </a:r>
          </a:p>
          <a:p>
            <a:pPr marL="1565909" lvl="1" indent="-422909" defTabSz="610870">
              <a:spcBef>
                <a:spcPts val="1800"/>
              </a:spcBef>
              <a:buClr>
                <a:srgbClr val="0070C0"/>
              </a:buClr>
              <a:defRPr sz="2960"/>
            </a:pPr>
            <a:r>
              <a:rPr lang="en-GB" sz="2960" dirty="0">
                <a:latin typeface="Calibri" panose="020F0502020204030204" pitchFamily="34" charset="0"/>
                <a:cs typeface="Calibri" panose="020F0502020204030204" pitchFamily="34" charset="0"/>
              </a:rPr>
              <a:t>You need to manage files and folders orders</a:t>
            </a:r>
          </a:p>
          <a:p>
            <a:pPr marL="1565909" lvl="1" indent="-422909" defTabSz="610870">
              <a:spcBef>
                <a:spcPts val="1800"/>
              </a:spcBef>
              <a:buClr>
                <a:srgbClr val="0070C0"/>
              </a:buClr>
              <a:defRPr sz="2960"/>
            </a:pPr>
            <a:r>
              <a:rPr lang="en-GB" sz="2960" dirty="0">
                <a:latin typeface="Calibri" panose="020F0502020204030204" pitchFamily="34" charset="0"/>
                <a:cs typeface="Calibri" panose="020F0502020204030204" pitchFamily="34" charset="0"/>
              </a:rPr>
              <a:t>Or you need pipelines to be constructed to manage orders of execution</a:t>
            </a:r>
          </a:p>
          <a:p>
            <a:pPr marL="422909" indent="-422909" algn="l" defTabSz="610870">
              <a:spcBef>
                <a:spcPts val="1800"/>
              </a:spcBef>
              <a:buClr>
                <a:srgbClr val="0070C0"/>
              </a:buClr>
              <a:buSzPct val="75000"/>
              <a:buFont typeface="Zapf Dingbats"/>
              <a:buChar char="➤"/>
              <a:defRPr sz="2960"/>
            </a:pPr>
            <a:endParaRPr lang="en-GB" sz="2960" dirty="0">
              <a:latin typeface="Calibri" panose="020F0502020204030204" pitchFamily="34" charset="0"/>
              <a:cs typeface="Calibri" panose="020F0502020204030204" pitchFamily="34" charset="0"/>
            </a:endParaRPr>
          </a:p>
          <a:p>
            <a:pPr marL="422909" indent="-422909" algn="l" defTabSz="610870">
              <a:spcBef>
                <a:spcPts val="1800"/>
              </a:spcBef>
              <a:buClr>
                <a:srgbClr val="0070C0"/>
              </a:buClr>
              <a:buSzPct val="75000"/>
              <a:buFont typeface="Zapf Dingbats"/>
              <a:buChar char="➤"/>
              <a:defRPr sz="2960"/>
            </a:pPr>
            <a:endParaRPr lang="en-GB" sz="2960" dirty="0">
              <a:latin typeface="Calibri" panose="020F0502020204030204" pitchFamily="34" charset="0"/>
              <a:cs typeface="Calibri" panose="020F0502020204030204" pitchFamily="34" charset="0"/>
            </a:endParaRPr>
          </a:p>
        </p:txBody>
      </p:sp>
      <p:cxnSp>
        <p:nvCxnSpPr>
          <p:cNvPr id="7" name="Connettore 1 6">
            <a:extLst>
              <a:ext uri="{FF2B5EF4-FFF2-40B4-BE49-F238E27FC236}">
                <a16:creationId xmlns:a16="http://schemas.microsoft.com/office/drawing/2014/main" id="{27A69A32-852B-5F4B-BE8F-F2C51407066C}"/>
              </a:ext>
            </a:extLst>
          </p:cNvPr>
          <p:cNvCxnSpPr>
            <a:cxnSpLocks/>
          </p:cNvCxnSpPr>
          <p:nvPr/>
        </p:nvCxnSpPr>
        <p:spPr>
          <a:xfrm flipH="1" flipV="1">
            <a:off x="12065000" y="2220595"/>
            <a:ext cx="11303000" cy="18839"/>
          </a:xfrm>
          <a:prstGeom prst="line">
            <a:avLst/>
          </a:prstGeom>
          <a:noFill/>
          <a:ln w="25400" cap="flat">
            <a:solidFill>
              <a:srgbClr val="0070C0"/>
            </a:solidFill>
            <a:prstDash val="sysDash"/>
            <a:miter lim="400000"/>
          </a:ln>
          <a:effectLst/>
          <a:sp3d/>
        </p:spPr>
        <p:style>
          <a:lnRef idx="0">
            <a:scrgbClr r="0" g="0" b="0"/>
          </a:lnRef>
          <a:fillRef idx="0">
            <a:scrgbClr r="0" g="0" b="0"/>
          </a:fillRef>
          <a:effectRef idx="0">
            <a:scrgbClr r="0" g="0" b="0"/>
          </a:effectRef>
          <a:fontRef idx="none"/>
        </p:style>
      </p:cxnSp>
      <p:sp>
        <p:nvSpPr>
          <p:cNvPr id="8" name="Managed Cloud Service">
            <a:extLst>
              <a:ext uri="{FF2B5EF4-FFF2-40B4-BE49-F238E27FC236}">
                <a16:creationId xmlns:a16="http://schemas.microsoft.com/office/drawing/2014/main" id="{4DC62F89-4E04-6C4B-A160-A9196E354E0F}"/>
              </a:ext>
            </a:extLst>
          </p:cNvPr>
          <p:cNvSpPr txBox="1">
            <a:spLocks/>
          </p:cNvSpPr>
          <p:nvPr/>
        </p:nvSpPr>
        <p:spPr>
          <a:xfrm>
            <a:off x="13208000" y="1054312"/>
            <a:ext cx="9508565" cy="101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90000" lnSpcReduction="10000"/>
          </a:bodyPr>
          <a:lstStyle>
            <a:lvl1pPr marL="0" marR="0" indent="0" algn="l" defTabSz="792479" rtl="0" latinLnBrk="0">
              <a:lnSpc>
                <a:spcPct val="100000"/>
              </a:lnSpc>
              <a:spcBef>
                <a:spcPts val="3100"/>
              </a:spcBef>
              <a:spcAft>
                <a:spcPts val="0"/>
              </a:spcAft>
              <a:buClrTx/>
              <a:buSzTx/>
              <a:buFontTx/>
              <a:buNone/>
              <a:tabLst/>
              <a:defRPr sz="7200" b="0" i="0" u="none" strike="noStrike" cap="all" spc="0" baseline="0">
                <a:ln>
                  <a:noFill/>
                </a:ln>
                <a:solidFill>
                  <a:srgbClr val="747676"/>
                </a:solidFill>
                <a:uFillTx/>
                <a:latin typeface="+mn-lt"/>
                <a:ea typeface="+mn-ea"/>
                <a:cs typeface="+mn-cs"/>
                <a:sym typeface="DIN Condensed"/>
              </a:defRPr>
            </a:lvl1pPr>
            <a:lvl2pPr marL="0" marR="0" indent="3429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2pPr>
            <a:lvl3pPr marL="0" marR="0" indent="6858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3pPr>
            <a:lvl4pPr marL="0" marR="0" indent="10287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4pPr>
            <a:lvl5pPr marL="0" marR="0" indent="13716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5pPr>
            <a:lvl6pPr marL="0" marR="0" indent="17145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6pPr>
            <a:lvl7pPr marL="0" marR="0" indent="20574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7pPr>
            <a:lvl8pPr marL="0" marR="0" indent="24003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8pPr>
            <a:lvl9pPr marL="0" marR="0" indent="27432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9pPr>
          </a:lstStyle>
          <a:p>
            <a:pPr hangingPunct="1"/>
            <a:r>
              <a:rPr lang="en-GB" dirty="0">
                <a:solidFill>
                  <a:srgbClr val="0070C0"/>
                </a:solidFill>
              </a:rPr>
              <a:t>KUBECTL and plain manifest</a:t>
            </a:r>
          </a:p>
        </p:txBody>
      </p:sp>
      <p:pic>
        <p:nvPicPr>
          <p:cNvPr id="13" name="Immagine 12">
            <a:extLst>
              <a:ext uri="{FF2B5EF4-FFF2-40B4-BE49-F238E27FC236}">
                <a16:creationId xmlns:a16="http://schemas.microsoft.com/office/drawing/2014/main" id="{64A077E9-3D1E-8840-B4C3-556208B0CFF6}"/>
              </a:ext>
            </a:extLst>
          </p:cNvPr>
          <p:cNvPicPr>
            <a:picLocks noChangeAspect="1"/>
          </p:cNvPicPr>
          <p:nvPr/>
        </p:nvPicPr>
        <p:blipFill>
          <a:blip r:embed="rId3"/>
          <a:stretch>
            <a:fillRect/>
          </a:stretch>
        </p:blipFill>
        <p:spPr>
          <a:xfrm>
            <a:off x="23191107" y="12621985"/>
            <a:ext cx="963385" cy="963385"/>
          </a:xfrm>
          <a:prstGeom prst="rect">
            <a:avLst/>
          </a:prstGeom>
        </p:spPr>
      </p:pic>
      <p:pic>
        <p:nvPicPr>
          <p:cNvPr id="14" name="Picture 13">
            <a:extLst>
              <a:ext uri="{FF2B5EF4-FFF2-40B4-BE49-F238E27FC236}">
                <a16:creationId xmlns:a16="http://schemas.microsoft.com/office/drawing/2014/main" id="{FA8DCBC0-6185-474E-9F33-E2896CE41E3C}"/>
              </a:ext>
            </a:extLst>
          </p:cNvPr>
          <p:cNvPicPr>
            <a:picLocks noChangeAspect="1"/>
          </p:cNvPicPr>
          <p:nvPr/>
        </p:nvPicPr>
        <p:blipFill>
          <a:blip r:embed="rId4"/>
          <a:stretch>
            <a:fillRect/>
          </a:stretch>
        </p:blipFill>
        <p:spPr>
          <a:xfrm>
            <a:off x="1016000" y="4432300"/>
            <a:ext cx="10160000" cy="5409870"/>
          </a:xfrm>
          <a:prstGeom prst="rect">
            <a:avLst/>
          </a:prstGeom>
        </p:spPr>
      </p:pic>
    </p:spTree>
    <p:extLst>
      <p:ext uri="{BB962C8B-B14F-4D97-AF65-F5344CB8AC3E}">
        <p14:creationId xmlns:p14="http://schemas.microsoft.com/office/powerpoint/2010/main" val="124297473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095A2C08-6E4A-0540-A226-B779D24F2F9A}"/>
              </a:ext>
            </a:extLst>
          </p:cNvPr>
          <p:cNvSpPr>
            <a:spLocks noGrp="1"/>
          </p:cNvSpPr>
          <p:nvPr>
            <p:ph type="body" sz="quarter" idx="13"/>
          </p:nvPr>
        </p:nvSpPr>
        <p:spPr/>
        <p:txBody>
          <a:bodyPr/>
          <a:lstStyle/>
          <a:p>
            <a:r>
              <a:rPr lang="en-GB" dirty="0" err="1"/>
              <a:t>Kubectl</a:t>
            </a:r>
            <a:r>
              <a:rPr lang="en-GB" dirty="0"/>
              <a:t> Demo</a:t>
            </a:r>
          </a:p>
        </p:txBody>
      </p:sp>
      <p:pic>
        <p:nvPicPr>
          <p:cNvPr id="3" name="Immagine 12">
            <a:extLst>
              <a:ext uri="{FF2B5EF4-FFF2-40B4-BE49-F238E27FC236}">
                <a16:creationId xmlns:a16="http://schemas.microsoft.com/office/drawing/2014/main" id="{7E34089A-1255-9D46-9B18-4A4CCA4F4537}"/>
              </a:ext>
            </a:extLst>
          </p:cNvPr>
          <p:cNvPicPr>
            <a:picLocks noChangeAspect="1"/>
          </p:cNvPicPr>
          <p:nvPr/>
        </p:nvPicPr>
        <p:blipFill>
          <a:blip r:embed="rId3"/>
          <a:stretch>
            <a:fillRect/>
          </a:stretch>
        </p:blipFill>
        <p:spPr>
          <a:xfrm>
            <a:off x="27710" y="12669488"/>
            <a:ext cx="963385" cy="963385"/>
          </a:xfrm>
          <a:prstGeom prst="rect">
            <a:avLst/>
          </a:prstGeom>
        </p:spPr>
      </p:pic>
    </p:spTree>
    <p:extLst>
      <p:ext uri="{BB962C8B-B14F-4D97-AF65-F5344CB8AC3E}">
        <p14:creationId xmlns:p14="http://schemas.microsoft.com/office/powerpoint/2010/main" val="49527574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eliability engineering deals with the estimation, prevention and management of high levels of engineering uncertainty and risks of failure to guarantee the maximum uptime for your applications."/>
          <p:cNvSpPr txBox="1">
            <a:spLocks noGrp="1"/>
          </p:cNvSpPr>
          <p:nvPr>
            <p:ph type="body" sz="half" idx="1"/>
          </p:nvPr>
        </p:nvSpPr>
        <p:spPr>
          <a:prstGeom prst="rect">
            <a:avLst/>
          </a:prstGeom>
        </p:spPr>
        <p:txBody>
          <a:bodyPr anchor="ctr">
            <a:normAutofit/>
          </a:bodyPr>
          <a:lstStyle>
            <a:lvl1pPr marL="0" indent="0" algn="ctr">
              <a:buSzTx/>
              <a:buFontTx/>
              <a:buNone/>
            </a:lvl1pPr>
          </a:lstStyle>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Official Kubernetes Tool</a:t>
            </a:r>
          </a:p>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No need to install additional packages</a:t>
            </a:r>
          </a:p>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Support variables, patching and composition</a:t>
            </a:r>
          </a:p>
          <a:p>
            <a:pPr marL="1565909" lvl="1" indent="-422909" defTabSz="610870">
              <a:spcBef>
                <a:spcPts val="1800"/>
              </a:spcBef>
              <a:buClr>
                <a:srgbClr val="0070C0"/>
              </a:buClr>
              <a:defRPr sz="2960"/>
            </a:pPr>
            <a:r>
              <a:rPr lang="en-GB" sz="2960" dirty="0">
                <a:latin typeface="Calibri" panose="020F0502020204030204" pitchFamily="34" charset="0"/>
                <a:cs typeface="Calibri" panose="020F0502020204030204" pitchFamily="34" charset="0"/>
              </a:rPr>
              <a:t>Reuse by common “modules”</a:t>
            </a:r>
          </a:p>
          <a:p>
            <a:pPr marL="1565909" lvl="1" indent="-422909" defTabSz="610870">
              <a:spcBef>
                <a:spcPts val="1800"/>
              </a:spcBef>
              <a:buClr>
                <a:srgbClr val="0070C0"/>
              </a:buClr>
              <a:defRPr sz="2960"/>
            </a:pPr>
            <a:r>
              <a:rPr lang="en-GB" sz="2960" dirty="0">
                <a:latin typeface="Calibri" panose="020F0502020204030204" pitchFamily="34" charset="0"/>
                <a:cs typeface="Calibri" panose="020F0502020204030204" pitchFamily="34" charset="0"/>
              </a:rPr>
              <a:t>Easier to segment “ownership” and centrally manage common elements</a:t>
            </a:r>
          </a:p>
          <a:p>
            <a:pPr marL="1565909" lvl="1" indent="-422909" defTabSz="610870">
              <a:spcBef>
                <a:spcPts val="1800"/>
              </a:spcBef>
              <a:buClr>
                <a:srgbClr val="0070C0"/>
              </a:buClr>
              <a:defRPr sz="2960"/>
            </a:pPr>
            <a:r>
              <a:rPr lang="en-GB" sz="2960" dirty="0">
                <a:latin typeface="Calibri" panose="020F0502020204030204" pitchFamily="34" charset="0"/>
                <a:cs typeface="Calibri" panose="020F0502020204030204" pitchFamily="34" charset="0"/>
              </a:rPr>
              <a:t>Easier to manage changes between environments or deployments by changing only snippets with variation</a:t>
            </a:r>
          </a:p>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Deployment is done via </a:t>
            </a:r>
            <a:r>
              <a:rPr lang="en-GB" sz="2960" dirty="0" err="1">
                <a:latin typeface="Calibri" panose="020F0502020204030204" pitchFamily="34" charset="0"/>
                <a:cs typeface="Calibri" panose="020F0502020204030204" pitchFamily="34" charset="0"/>
              </a:rPr>
              <a:t>Kubectl</a:t>
            </a:r>
            <a:endParaRPr lang="en-GB" sz="2960" dirty="0">
              <a:latin typeface="Calibri" panose="020F0502020204030204" pitchFamily="34" charset="0"/>
              <a:cs typeface="Calibri" panose="020F0502020204030204" pitchFamily="34" charset="0"/>
            </a:endParaRPr>
          </a:p>
          <a:p>
            <a:pPr marL="1565909" lvl="1" indent="-422909" defTabSz="610870">
              <a:spcBef>
                <a:spcPts val="1800"/>
              </a:spcBef>
              <a:buClr>
                <a:srgbClr val="0070C0"/>
              </a:buClr>
              <a:defRPr sz="2960"/>
            </a:pPr>
            <a:r>
              <a:rPr lang="en-GB" sz="2960" dirty="0">
                <a:latin typeface="Calibri" panose="020F0502020204030204" pitchFamily="34" charset="0"/>
                <a:cs typeface="Calibri" panose="020F0502020204030204" pitchFamily="34" charset="0"/>
              </a:rPr>
              <a:t>You need to manage files and folders orders</a:t>
            </a:r>
          </a:p>
          <a:p>
            <a:pPr marL="1565909" lvl="1" indent="-422909" defTabSz="610870">
              <a:spcBef>
                <a:spcPts val="1800"/>
              </a:spcBef>
              <a:buClr>
                <a:srgbClr val="0070C0"/>
              </a:buClr>
              <a:defRPr sz="2960"/>
            </a:pPr>
            <a:r>
              <a:rPr lang="en-GB" sz="2960" dirty="0">
                <a:latin typeface="Calibri" panose="020F0502020204030204" pitchFamily="34" charset="0"/>
                <a:cs typeface="Calibri" panose="020F0502020204030204" pitchFamily="34" charset="0"/>
              </a:rPr>
              <a:t>Or you need pipelines to be constructed to manage orders of execution</a:t>
            </a:r>
          </a:p>
          <a:p>
            <a:pPr marL="422909" indent="-422909" algn="l" defTabSz="610870">
              <a:spcBef>
                <a:spcPts val="1800"/>
              </a:spcBef>
              <a:buClr>
                <a:srgbClr val="0070C0"/>
              </a:buClr>
              <a:buSzPct val="75000"/>
              <a:buFont typeface="Zapf Dingbats"/>
              <a:buChar char="➤"/>
              <a:defRPr sz="2960"/>
            </a:pPr>
            <a:endParaRPr lang="en-GB" sz="2960" dirty="0">
              <a:latin typeface="Calibri" panose="020F0502020204030204" pitchFamily="34" charset="0"/>
              <a:cs typeface="Calibri" panose="020F0502020204030204" pitchFamily="34" charset="0"/>
            </a:endParaRPr>
          </a:p>
        </p:txBody>
      </p:sp>
      <p:cxnSp>
        <p:nvCxnSpPr>
          <p:cNvPr id="7" name="Connettore 1 6">
            <a:extLst>
              <a:ext uri="{FF2B5EF4-FFF2-40B4-BE49-F238E27FC236}">
                <a16:creationId xmlns:a16="http://schemas.microsoft.com/office/drawing/2014/main" id="{27A69A32-852B-5F4B-BE8F-F2C51407066C}"/>
              </a:ext>
            </a:extLst>
          </p:cNvPr>
          <p:cNvCxnSpPr>
            <a:cxnSpLocks/>
          </p:cNvCxnSpPr>
          <p:nvPr/>
        </p:nvCxnSpPr>
        <p:spPr>
          <a:xfrm flipH="1" flipV="1">
            <a:off x="12065000" y="2220595"/>
            <a:ext cx="11303000" cy="18839"/>
          </a:xfrm>
          <a:prstGeom prst="line">
            <a:avLst/>
          </a:prstGeom>
          <a:noFill/>
          <a:ln w="25400" cap="flat">
            <a:solidFill>
              <a:srgbClr val="0070C0"/>
            </a:solidFill>
            <a:prstDash val="sysDash"/>
            <a:miter lim="400000"/>
          </a:ln>
          <a:effectLst/>
          <a:sp3d/>
        </p:spPr>
        <p:style>
          <a:lnRef idx="0">
            <a:scrgbClr r="0" g="0" b="0"/>
          </a:lnRef>
          <a:fillRef idx="0">
            <a:scrgbClr r="0" g="0" b="0"/>
          </a:fillRef>
          <a:effectRef idx="0">
            <a:scrgbClr r="0" g="0" b="0"/>
          </a:effectRef>
          <a:fontRef idx="none"/>
        </p:style>
      </p:cxnSp>
      <p:sp>
        <p:nvSpPr>
          <p:cNvPr id="8" name="Managed Cloud Service">
            <a:extLst>
              <a:ext uri="{FF2B5EF4-FFF2-40B4-BE49-F238E27FC236}">
                <a16:creationId xmlns:a16="http://schemas.microsoft.com/office/drawing/2014/main" id="{4DC62F89-4E04-6C4B-A160-A9196E354E0F}"/>
              </a:ext>
            </a:extLst>
          </p:cNvPr>
          <p:cNvSpPr txBox="1">
            <a:spLocks/>
          </p:cNvSpPr>
          <p:nvPr/>
        </p:nvSpPr>
        <p:spPr>
          <a:xfrm>
            <a:off x="13208000" y="1054312"/>
            <a:ext cx="9508565" cy="101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90000" lnSpcReduction="10000"/>
          </a:bodyPr>
          <a:lstStyle>
            <a:lvl1pPr marL="0" marR="0" indent="0" algn="l" defTabSz="792479" rtl="0" latinLnBrk="0">
              <a:lnSpc>
                <a:spcPct val="100000"/>
              </a:lnSpc>
              <a:spcBef>
                <a:spcPts val="3100"/>
              </a:spcBef>
              <a:spcAft>
                <a:spcPts val="0"/>
              </a:spcAft>
              <a:buClrTx/>
              <a:buSzTx/>
              <a:buFontTx/>
              <a:buNone/>
              <a:tabLst/>
              <a:defRPr sz="7200" b="0" i="0" u="none" strike="noStrike" cap="all" spc="0" baseline="0">
                <a:ln>
                  <a:noFill/>
                </a:ln>
                <a:solidFill>
                  <a:srgbClr val="747676"/>
                </a:solidFill>
                <a:uFillTx/>
                <a:latin typeface="+mn-lt"/>
                <a:ea typeface="+mn-ea"/>
                <a:cs typeface="+mn-cs"/>
                <a:sym typeface="DIN Condensed"/>
              </a:defRPr>
            </a:lvl1pPr>
            <a:lvl2pPr marL="0" marR="0" indent="3429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2pPr>
            <a:lvl3pPr marL="0" marR="0" indent="6858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3pPr>
            <a:lvl4pPr marL="0" marR="0" indent="10287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4pPr>
            <a:lvl5pPr marL="0" marR="0" indent="13716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5pPr>
            <a:lvl6pPr marL="0" marR="0" indent="17145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6pPr>
            <a:lvl7pPr marL="0" marR="0" indent="20574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7pPr>
            <a:lvl8pPr marL="0" marR="0" indent="24003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8pPr>
            <a:lvl9pPr marL="0" marR="0" indent="27432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9pPr>
          </a:lstStyle>
          <a:p>
            <a:pPr hangingPunct="1"/>
            <a:r>
              <a:rPr lang="en-GB" dirty="0" err="1">
                <a:solidFill>
                  <a:srgbClr val="0070C0"/>
                </a:solidFill>
              </a:rPr>
              <a:t>Kustomize</a:t>
            </a:r>
            <a:r>
              <a:rPr lang="en-GB" dirty="0">
                <a:solidFill>
                  <a:srgbClr val="0070C0"/>
                </a:solidFill>
              </a:rPr>
              <a:t> and json patch</a:t>
            </a:r>
          </a:p>
        </p:txBody>
      </p:sp>
      <p:pic>
        <p:nvPicPr>
          <p:cNvPr id="13" name="Immagine 12">
            <a:extLst>
              <a:ext uri="{FF2B5EF4-FFF2-40B4-BE49-F238E27FC236}">
                <a16:creationId xmlns:a16="http://schemas.microsoft.com/office/drawing/2014/main" id="{64A077E9-3D1E-8840-B4C3-556208B0CFF6}"/>
              </a:ext>
            </a:extLst>
          </p:cNvPr>
          <p:cNvPicPr>
            <a:picLocks noChangeAspect="1"/>
          </p:cNvPicPr>
          <p:nvPr/>
        </p:nvPicPr>
        <p:blipFill>
          <a:blip r:embed="rId3"/>
          <a:stretch>
            <a:fillRect/>
          </a:stretch>
        </p:blipFill>
        <p:spPr>
          <a:xfrm>
            <a:off x="23191107" y="12621985"/>
            <a:ext cx="963385" cy="963385"/>
          </a:xfrm>
          <a:prstGeom prst="rect">
            <a:avLst/>
          </a:prstGeom>
        </p:spPr>
      </p:pic>
      <p:pic>
        <p:nvPicPr>
          <p:cNvPr id="3" name="Picture 2">
            <a:extLst>
              <a:ext uri="{FF2B5EF4-FFF2-40B4-BE49-F238E27FC236}">
                <a16:creationId xmlns:a16="http://schemas.microsoft.com/office/drawing/2014/main" id="{720E6BCA-BE9B-1F4A-A851-D5C0F4B25B16}"/>
              </a:ext>
            </a:extLst>
          </p:cNvPr>
          <p:cNvPicPr>
            <a:picLocks noChangeAspect="1"/>
          </p:cNvPicPr>
          <p:nvPr/>
        </p:nvPicPr>
        <p:blipFill>
          <a:blip r:embed="rId4"/>
          <a:stretch>
            <a:fillRect/>
          </a:stretch>
        </p:blipFill>
        <p:spPr>
          <a:xfrm>
            <a:off x="1016000" y="4432300"/>
            <a:ext cx="10160000" cy="5409870"/>
          </a:xfrm>
          <a:prstGeom prst="rect">
            <a:avLst/>
          </a:prstGeom>
        </p:spPr>
      </p:pic>
    </p:spTree>
    <p:extLst>
      <p:ext uri="{BB962C8B-B14F-4D97-AF65-F5344CB8AC3E}">
        <p14:creationId xmlns:p14="http://schemas.microsoft.com/office/powerpoint/2010/main" val="273853085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095A2C08-6E4A-0540-A226-B779D24F2F9A}"/>
              </a:ext>
            </a:extLst>
          </p:cNvPr>
          <p:cNvSpPr>
            <a:spLocks noGrp="1"/>
          </p:cNvSpPr>
          <p:nvPr>
            <p:ph type="body" sz="quarter" idx="13"/>
          </p:nvPr>
        </p:nvSpPr>
        <p:spPr/>
        <p:txBody>
          <a:bodyPr/>
          <a:lstStyle/>
          <a:p>
            <a:r>
              <a:rPr lang="en-GB" dirty="0" err="1"/>
              <a:t>Kustomize</a:t>
            </a:r>
            <a:r>
              <a:rPr lang="en-GB" dirty="0"/>
              <a:t> Demo</a:t>
            </a:r>
          </a:p>
        </p:txBody>
      </p:sp>
      <p:pic>
        <p:nvPicPr>
          <p:cNvPr id="3" name="Immagine 12">
            <a:extLst>
              <a:ext uri="{FF2B5EF4-FFF2-40B4-BE49-F238E27FC236}">
                <a16:creationId xmlns:a16="http://schemas.microsoft.com/office/drawing/2014/main" id="{7E34089A-1255-9D46-9B18-4A4CCA4F4537}"/>
              </a:ext>
            </a:extLst>
          </p:cNvPr>
          <p:cNvPicPr>
            <a:picLocks noChangeAspect="1"/>
          </p:cNvPicPr>
          <p:nvPr/>
        </p:nvPicPr>
        <p:blipFill>
          <a:blip r:embed="rId3"/>
          <a:stretch>
            <a:fillRect/>
          </a:stretch>
        </p:blipFill>
        <p:spPr>
          <a:xfrm>
            <a:off x="27710" y="12669488"/>
            <a:ext cx="963385" cy="963385"/>
          </a:xfrm>
          <a:prstGeom prst="rect">
            <a:avLst/>
          </a:prstGeom>
        </p:spPr>
      </p:pic>
    </p:spTree>
    <p:extLst>
      <p:ext uri="{BB962C8B-B14F-4D97-AF65-F5344CB8AC3E}">
        <p14:creationId xmlns:p14="http://schemas.microsoft.com/office/powerpoint/2010/main" val="161757468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eliability engineering deals with the estimation, prevention and management of high levels of engineering uncertainty and risks of failure to guarantee the maximum uptime for your applications."/>
          <p:cNvSpPr txBox="1">
            <a:spLocks noGrp="1"/>
          </p:cNvSpPr>
          <p:nvPr>
            <p:ph type="body" sz="half" idx="1"/>
          </p:nvPr>
        </p:nvSpPr>
        <p:spPr>
          <a:prstGeom prst="rect">
            <a:avLst/>
          </a:prstGeom>
        </p:spPr>
        <p:txBody>
          <a:bodyPr anchor="ctr">
            <a:normAutofit/>
          </a:bodyPr>
          <a:lstStyle>
            <a:lvl1pPr marL="0" indent="0" algn="ctr">
              <a:buSzTx/>
              <a:buFontTx/>
              <a:buNone/>
            </a:lvl1pPr>
          </a:lstStyle>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Not part of Kubernetes</a:t>
            </a:r>
          </a:p>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You need to install a specific tool</a:t>
            </a:r>
          </a:p>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Natively support variables</a:t>
            </a:r>
          </a:p>
          <a:p>
            <a:pPr marL="1565909" lvl="1" indent="-422909" defTabSz="610870">
              <a:spcBef>
                <a:spcPts val="1800"/>
              </a:spcBef>
              <a:buClr>
                <a:srgbClr val="0070C0"/>
              </a:buClr>
              <a:defRPr sz="2960"/>
            </a:pPr>
            <a:r>
              <a:rPr lang="en-GB" sz="2960" dirty="0">
                <a:latin typeface="Calibri" panose="020F0502020204030204" pitchFamily="34" charset="0"/>
                <a:cs typeface="Calibri" panose="020F0502020204030204" pitchFamily="34" charset="0"/>
              </a:rPr>
              <a:t>But it does not support patching</a:t>
            </a:r>
          </a:p>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Support for conditional file or portion of file selection</a:t>
            </a:r>
          </a:p>
          <a:p>
            <a:pPr marL="1565909" lvl="1" indent="-422909" defTabSz="610870">
              <a:spcBef>
                <a:spcPts val="1800"/>
              </a:spcBef>
              <a:buClr>
                <a:srgbClr val="0070C0"/>
              </a:buClr>
              <a:defRPr sz="2960"/>
            </a:pPr>
            <a:r>
              <a:rPr lang="en-GB" sz="2960" dirty="0">
                <a:latin typeface="Calibri" panose="020F0502020204030204" pitchFamily="34" charset="0"/>
                <a:cs typeface="Calibri" panose="020F0502020204030204" pitchFamily="34" charset="0"/>
              </a:rPr>
              <a:t>But it does not support composition</a:t>
            </a:r>
          </a:p>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Natively support dependencies</a:t>
            </a:r>
          </a:p>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Concept of “packages” of application and versioning of the package and not only of individual elements</a:t>
            </a:r>
          </a:p>
          <a:p>
            <a:pPr marL="422909" indent="-422909" algn="l" defTabSz="610870">
              <a:spcBef>
                <a:spcPts val="1800"/>
              </a:spcBef>
              <a:buClr>
                <a:srgbClr val="0070C0"/>
              </a:buClr>
              <a:buSzPct val="75000"/>
              <a:buFont typeface="Zapf Dingbats"/>
              <a:buChar char="➤"/>
              <a:defRPr sz="2960"/>
            </a:pPr>
            <a:endParaRPr lang="en-GB" sz="2960" dirty="0">
              <a:latin typeface="Calibri" panose="020F0502020204030204" pitchFamily="34" charset="0"/>
              <a:cs typeface="Calibri" panose="020F0502020204030204" pitchFamily="34" charset="0"/>
            </a:endParaRPr>
          </a:p>
        </p:txBody>
      </p:sp>
      <p:cxnSp>
        <p:nvCxnSpPr>
          <p:cNvPr id="7" name="Connettore 1 6">
            <a:extLst>
              <a:ext uri="{FF2B5EF4-FFF2-40B4-BE49-F238E27FC236}">
                <a16:creationId xmlns:a16="http://schemas.microsoft.com/office/drawing/2014/main" id="{27A69A32-852B-5F4B-BE8F-F2C51407066C}"/>
              </a:ext>
            </a:extLst>
          </p:cNvPr>
          <p:cNvCxnSpPr>
            <a:cxnSpLocks/>
          </p:cNvCxnSpPr>
          <p:nvPr/>
        </p:nvCxnSpPr>
        <p:spPr>
          <a:xfrm flipH="1" flipV="1">
            <a:off x="12065000" y="2220595"/>
            <a:ext cx="11303000" cy="18839"/>
          </a:xfrm>
          <a:prstGeom prst="line">
            <a:avLst/>
          </a:prstGeom>
          <a:noFill/>
          <a:ln w="25400" cap="flat">
            <a:solidFill>
              <a:srgbClr val="0070C0"/>
            </a:solidFill>
            <a:prstDash val="sysDash"/>
            <a:miter lim="400000"/>
          </a:ln>
          <a:effectLst/>
          <a:sp3d/>
        </p:spPr>
        <p:style>
          <a:lnRef idx="0">
            <a:scrgbClr r="0" g="0" b="0"/>
          </a:lnRef>
          <a:fillRef idx="0">
            <a:scrgbClr r="0" g="0" b="0"/>
          </a:fillRef>
          <a:effectRef idx="0">
            <a:scrgbClr r="0" g="0" b="0"/>
          </a:effectRef>
          <a:fontRef idx="none"/>
        </p:style>
      </p:cxnSp>
      <p:sp>
        <p:nvSpPr>
          <p:cNvPr id="8" name="Managed Cloud Service">
            <a:extLst>
              <a:ext uri="{FF2B5EF4-FFF2-40B4-BE49-F238E27FC236}">
                <a16:creationId xmlns:a16="http://schemas.microsoft.com/office/drawing/2014/main" id="{4DC62F89-4E04-6C4B-A160-A9196E354E0F}"/>
              </a:ext>
            </a:extLst>
          </p:cNvPr>
          <p:cNvSpPr txBox="1">
            <a:spLocks/>
          </p:cNvSpPr>
          <p:nvPr/>
        </p:nvSpPr>
        <p:spPr>
          <a:xfrm>
            <a:off x="13208000" y="1054312"/>
            <a:ext cx="9508565" cy="101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90000" lnSpcReduction="10000"/>
          </a:bodyPr>
          <a:lstStyle>
            <a:lvl1pPr marL="0" marR="0" indent="0" algn="l" defTabSz="792479" rtl="0" latinLnBrk="0">
              <a:lnSpc>
                <a:spcPct val="100000"/>
              </a:lnSpc>
              <a:spcBef>
                <a:spcPts val="3100"/>
              </a:spcBef>
              <a:spcAft>
                <a:spcPts val="0"/>
              </a:spcAft>
              <a:buClrTx/>
              <a:buSzTx/>
              <a:buFontTx/>
              <a:buNone/>
              <a:tabLst/>
              <a:defRPr sz="7200" b="0" i="0" u="none" strike="noStrike" cap="all" spc="0" baseline="0">
                <a:ln>
                  <a:noFill/>
                </a:ln>
                <a:solidFill>
                  <a:srgbClr val="747676"/>
                </a:solidFill>
                <a:uFillTx/>
                <a:latin typeface="+mn-lt"/>
                <a:ea typeface="+mn-ea"/>
                <a:cs typeface="+mn-cs"/>
                <a:sym typeface="DIN Condensed"/>
              </a:defRPr>
            </a:lvl1pPr>
            <a:lvl2pPr marL="0" marR="0" indent="3429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2pPr>
            <a:lvl3pPr marL="0" marR="0" indent="6858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3pPr>
            <a:lvl4pPr marL="0" marR="0" indent="10287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4pPr>
            <a:lvl5pPr marL="0" marR="0" indent="13716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5pPr>
            <a:lvl6pPr marL="0" marR="0" indent="17145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6pPr>
            <a:lvl7pPr marL="0" marR="0" indent="20574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7pPr>
            <a:lvl8pPr marL="0" marR="0" indent="24003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8pPr>
            <a:lvl9pPr marL="0" marR="0" indent="27432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9pPr>
          </a:lstStyle>
          <a:p>
            <a:pPr hangingPunct="1"/>
            <a:r>
              <a:rPr lang="en-GB" dirty="0">
                <a:solidFill>
                  <a:srgbClr val="0070C0"/>
                </a:solidFill>
              </a:rPr>
              <a:t>Helm and chart templates</a:t>
            </a:r>
          </a:p>
        </p:txBody>
      </p:sp>
      <p:pic>
        <p:nvPicPr>
          <p:cNvPr id="13" name="Immagine 12">
            <a:extLst>
              <a:ext uri="{FF2B5EF4-FFF2-40B4-BE49-F238E27FC236}">
                <a16:creationId xmlns:a16="http://schemas.microsoft.com/office/drawing/2014/main" id="{64A077E9-3D1E-8840-B4C3-556208B0CFF6}"/>
              </a:ext>
            </a:extLst>
          </p:cNvPr>
          <p:cNvPicPr>
            <a:picLocks noChangeAspect="1"/>
          </p:cNvPicPr>
          <p:nvPr/>
        </p:nvPicPr>
        <p:blipFill>
          <a:blip r:embed="rId3"/>
          <a:stretch>
            <a:fillRect/>
          </a:stretch>
        </p:blipFill>
        <p:spPr>
          <a:xfrm>
            <a:off x="23191107" y="12621985"/>
            <a:ext cx="963385" cy="963385"/>
          </a:xfrm>
          <a:prstGeom prst="rect">
            <a:avLst/>
          </a:prstGeom>
        </p:spPr>
      </p:pic>
      <p:pic>
        <p:nvPicPr>
          <p:cNvPr id="2" name="Picture 1">
            <a:extLst>
              <a:ext uri="{FF2B5EF4-FFF2-40B4-BE49-F238E27FC236}">
                <a16:creationId xmlns:a16="http://schemas.microsoft.com/office/drawing/2014/main" id="{EA143B93-EC18-9948-919C-602CB3F9204A}"/>
              </a:ext>
            </a:extLst>
          </p:cNvPr>
          <p:cNvPicPr>
            <a:picLocks noChangeAspect="1"/>
          </p:cNvPicPr>
          <p:nvPr/>
        </p:nvPicPr>
        <p:blipFill>
          <a:blip r:embed="rId4"/>
          <a:stretch>
            <a:fillRect/>
          </a:stretch>
        </p:blipFill>
        <p:spPr>
          <a:xfrm>
            <a:off x="3971072" y="4221022"/>
            <a:ext cx="4570761" cy="5273955"/>
          </a:xfrm>
          <a:prstGeom prst="rect">
            <a:avLst/>
          </a:prstGeom>
        </p:spPr>
      </p:pic>
    </p:spTree>
    <p:extLst>
      <p:ext uri="{BB962C8B-B14F-4D97-AF65-F5344CB8AC3E}">
        <p14:creationId xmlns:p14="http://schemas.microsoft.com/office/powerpoint/2010/main" val="420275022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095A2C08-6E4A-0540-A226-B779D24F2F9A}"/>
              </a:ext>
            </a:extLst>
          </p:cNvPr>
          <p:cNvSpPr>
            <a:spLocks noGrp="1"/>
          </p:cNvSpPr>
          <p:nvPr>
            <p:ph type="body" sz="quarter" idx="13"/>
          </p:nvPr>
        </p:nvSpPr>
        <p:spPr/>
        <p:txBody>
          <a:bodyPr/>
          <a:lstStyle/>
          <a:p>
            <a:r>
              <a:rPr lang="en-GB" dirty="0"/>
              <a:t>Helm Demo</a:t>
            </a:r>
          </a:p>
        </p:txBody>
      </p:sp>
      <p:pic>
        <p:nvPicPr>
          <p:cNvPr id="3" name="Immagine 12">
            <a:extLst>
              <a:ext uri="{FF2B5EF4-FFF2-40B4-BE49-F238E27FC236}">
                <a16:creationId xmlns:a16="http://schemas.microsoft.com/office/drawing/2014/main" id="{7E34089A-1255-9D46-9B18-4A4CCA4F4537}"/>
              </a:ext>
            </a:extLst>
          </p:cNvPr>
          <p:cNvPicPr>
            <a:picLocks noChangeAspect="1"/>
          </p:cNvPicPr>
          <p:nvPr/>
        </p:nvPicPr>
        <p:blipFill>
          <a:blip r:embed="rId3"/>
          <a:stretch>
            <a:fillRect/>
          </a:stretch>
        </p:blipFill>
        <p:spPr>
          <a:xfrm>
            <a:off x="27710" y="12669488"/>
            <a:ext cx="963385" cy="963385"/>
          </a:xfrm>
          <a:prstGeom prst="rect">
            <a:avLst/>
          </a:prstGeom>
        </p:spPr>
      </p:pic>
    </p:spTree>
    <p:extLst>
      <p:ext uri="{BB962C8B-B14F-4D97-AF65-F5344CB8AC3E}">
        <p14:creationId xmlns:p14="http://schemas.microsoft.com/office/powerpoint/2010/main" val="180283010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eliability engineering deals with the estimation, prevention and management of high levels of engineering uncertainty and risks of failure to guarantee the maximum uptime for your applications."/>
          <p:cNvSpPr txBox="1">
            <a:spLocks noGrp="1"/>
          </p:cNvSpPr>
          <p:nvPr>
            <p:ph type="body" sz="half" idx="1"/>
          </p:nvPr>
        </p:nvSpPr>
        <p:spPr>
          <a:prstGeom prst="rect">
            <a:avLst/>
          </a:prstGeom>
        </p:spPr>
        <p:txBody>
          <a:bodyPr anchor="ctr">
            <a:normAutofit/>
          </a:bodyPr>
          <a:lstStyle>
            <a:lvl1pPr marL="0" indent="0" algn="ctr">
              <a:buSzTx/>
              <a:buFontTx/>
              <a:buNone/>
            </a:lvl1pPr>
          </a:lstStyle>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Same HCL syntax you use for other Terraform resources</a:t>
            </a:r>
          </a:p>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Natively managing dependencies</a:t>
            </a:r>
          </a:p>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Natively support variables</a:t>
            </a:r>
          </a:p>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Integration with Terraform Validate, Plan and Apply workflow</a:t>
            </a:r>
          </a:p>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Two possible options:</a:t>
            </a:r>
          </a:p>
          <a:p>
            <a:pPr marL="1565909" lvl="1" indent="-422909" defTabSz="610870">
              <a:spcBef>
                <a:spcPts val="1800"/>
              </a:spcBef>
              <a:buClr>
                <a:srgbClr val="0070C0"/>
              </a:buClr>
              <a:defRPr sz="2960"/>
            </a:pPr>
            <a:r>
              <a:rPr lang="en-GB" sz="2960" dirty="0">
                <a:latin typeface="Calibri" panose="020F0502020204030204" pitchFamily="34" charset="0"/>
                <a:cs typeface="Calibri" panose="020F0502020204030204" pitchFamily="34" charset="0"/>
              </a:rPr>
              <a:t>Direct resource deployment  (Kubernetes Provider)</a:t>
            </a:r>
          </a:p>
          <a:p>
            <a:pPr marL="1565909" lvl="1" indent="-422909" defTabSz="610870">
              <a:spcBef>
                <a:spcPts val="1800"/>
              </a:spcBef>
              <a:buClr>
                <a:srgbClr val="0070C0"/>
              </a:buClr>
              <a:defRPr sz="2960"/>
            </a:pPr>
            <a:r>
              <a:rPr lang="en-GB" sz="2960" dirty="0">
                <a:latin typeface="Calibri" panose="020F0502020204030204" pitchFamily="34" charset="0"/>
                <a:cs typeface="Calibri" panose="020F0502020204030204" pitchFamily="34" charset="0"/>
              </a:rPr>
              <a:t>Helm support (Helm provider)</a:t>
            </a:r>
          </a:p>
        </p:txBody>
      </p:sp>
      <p:cxnSp>
        <p:nvCxnSpPr>
          <p:cNvPr id="7" name="Connettore 1 6">
            <a:extLst>
              <a:ext uri="{FF2B5EF4-FFF2-40B4-BE49-F238E27FC236}">
                <a16:creationId xmlns:a16="http://schemas.microsoft.com/office/drawing/2014/main" id="{27A69A32-852B-5F4B-BE8F-F2C51407066C}"/>
              </a:ext>
            </a:extLst>
          </p:cNvPr>
          <p:cNvCxnSpPr>
            <a:cxnSpLocks/>
          </p:cNvCxnSpPr>
          <p:nvPr/>
        </p:nvCxnSpPr>
        <p:spPr>
          <a:xfrm flipH="1" flipV="1">
            <a:off x="12065000" y="2220595"/>
            <a:ext cx="11303000" cy="18839"/>
          </a:xfrm>
          <a:prstGeom prst="line">
            <a:avLst/>
          </a:prstGeom>
          <a:noFill/>
          <a:ln w="25400" cap="flat">
            <a:solidFill>
              <a:srgbClr val="0070C0"/>
            </a:solidFill>
            <a:prstDash val="sysDash"/>
            <a:miter lim="400000"/>
          </a:ln>
          <a:effectLst/>
          <a:sp3d/>
        </p:spPr>
        <p:style>
          <a:lnRef idx="0">
            <a:scrgbClr r="0" g="0" b="0"/>
          </a:lnRef>
          <a:fillRef idx="0">
            <a:scrgbClr r="0" g="0" b="0"/>
          </a:fillRef>
          <a:effectRef idx="0">
            <a:scrgbClr r="0" g="0" b="0"/>
          </a:effectRef>
          <a:fontRef idx="none"/>
        </p:style>
      </p:cxnSp>
      <p:sp>
        <p:nvSpPr>
          <p:cNvPr id="8" name="Managed Cloud Service">
            <a:extLst>
              <a:ext uri="{FF2B5EF4-FFF2-40B4-BE49-F238E27FC236}">
                <a16:creationId xmlns:a16="http://schemas.microsoft.com/office/drawing/2014/main" id="{4DC62F89-4E04-6C4B-A160-A9196E354E0F}"/>
              </a:ext>
            </a:extLst>
          </p:cNvPr>
          <p:cNvSpPr txBox="1">
            <a:spLocks/>
          </p:cNvSpPr>
          <p:nvPr/>
        </p:nvSpPr>
        <p:spPr>
          <a:xfrm>
            <a:off x="13208000" y="1054312"/>
            <a:ext cx="9508565" cy="101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90000" lnSpcReduction="10000"/>
          </a:bodyPr>
          <a:lstStyle>
            <a:lvl1pPr marL="0" marR="0" indent="0" algn="l" defTabSz="792479" rtl="0" latinLnBrk="0">
              <a:lnSpc>
                <a:spcPct val="100000"/>
              </a:lnSpc>
              <a:spcBef>
                <a:spcPts val="3100"/>
              </a:spcBef>
              <a:spcAft>
                <a:spcPts val="0"/>
              </a:spcAft>
              <a:buClrTx/>
              <a:buSzTx/>
              <a:buFontTx/>
              <a:buNone/>
              <a:tabLst/>
              <a:defRPr sz="7200" b="0" i="0" u="none" strike="noStrike" cap="all" spc="0" baseline="0">
                <a:ln>
                  <a:noFill/>
                </a:ln>
                <a:solidFill>
                  <a:srgbClr val="747676"/>
                </a:solidFill>
                <a:uFillTx/>
                <a:latin typeface="+mn-lt"/>
                <a:ea typeface="+mn-ea"/>
                <a:cs typeface="+mn-cs"/>
                <a:sym typeface="DIN Condensed"/>
              </a:defRPr>
            </a:lvl1pPr>
            <a:lvl2pPr marL="0" marR="0" indent="3429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2pPr>
            <a:lvl3pPr marL="0" marR="0" indent="6858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3pPr>
            <a:lvl4pPr marL="0" marR="0" indent="10287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4pPr>
            <a:lvl5pPr marL="0" marR="0" indent="13716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5pPr>
            <a:lvl6pPr marL="0" marR="0" indent="17145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6pPr>
            <a:lvl7pPr marL="0" marR="0" indent="20574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7pPr>
            <a:lvl8pPr marL="0" marR="0" indent="24003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8pPr>
            <a:lvl9pPr marL="0" marR="0" indent="27432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9pPr>
          </a:lstStyle>
          <a:p>
            <a:pPr hangingPunct="1"/>
            <a:r>
              <a:rPr lang="en-GB" dirty="0">
                <a:solidFill>
                  <a:srgbClr val="0070C0"/>
                </a:solidFill>
              </a:rPr>
              <a:t>Terraform and </a:t>
            </a:r>
            <a:r>
              <a:rPr lang="en-GB" dirty="0" err="1">
                <a:solidFill>
                  <a:srgbClr val="0070C0"/>
                </a:solidFill>
              </a:rPr>
              <a:t>hcl</a:t>
            </a:r>
            <a:endParaRPr lang="en-GB" dirty="0">
              <a:solidFill>
                <a:srgbClr val="0070C0"/>
              </a:solidFill>
            </a:endParaRPr>
          </a:p>
        </p:txBody>
      </p:sp>
      <p:pic>
        <p:nvPicPr>
          <p:cNvPr id="13" name="Immagine 12">
            <a:extLst>
              <a:ext uri="{FF2B5EF4-FFF2-40B4-BE49-F238E27FC236}">
                <a16:creationId xmlns:a16="http://schemas.microsoft.com/office/drawing/2014/main" id="{64A077E9-3D1E-8840-B4C3-556208B0CFF6}"/>
              </a:ext>
            </a:extLst>
          </p:cNvPr>
          <p:cNvPicPr>
            <a:picLocks noChangeAspect="1"/>
          </p:cNvPicPr>
          <p:nvPr/>
        </p:nvPicPr>
        <p:blipFill>
          <a:blip r:embed="rId3"/>
          <a:stretch>
            <a:fillRect/>
          </a:stretch>
        </p:blipFill>
        <p:spPr>
          <a:xfrm>
            <a:off x="23191107" y="12621985"/>
            <a:ext cx="963385" cy="963385"/>
          </a:xfrm>
          <a:prstGeom prst="rect">
            <a:avLst/>
          </a:prstGeom>
        </p:spPr>
      </p:pic>
      <p:pic>
        <p:nvPicPr>
          <p:cNvPr id="2" name="Picture 1">
            <a:extLst>
              <a:ext uri="{FF2B5EF4-FFF2-40B4-BE49-F238E27FC236}">
                <a16:creationId xmlns:a16="http://schemas.microsoft.com/office/drawing/2014/main" id="{764363CA-7DC9-2F42-8513-252FA1B9DE34}"/>
              </a:ext>
            </a:extLst>
          </p:cNvPr>
          <p:cNvPicPr>
            <a:picLocks noChangeAspect="1"/>
          </p:cNvPicPr>
          <p:nvPr/>
        </p:nvPicPr>
        <p:blipFill>
          <a:blip r:embed="rId4"/>
          <a:stretch>
            <a:fillRect/>
          </a:stretch>
        </p:blipFill>
        <p:spPr>
          <a:xfrm>
            <a:off x="1848470" y="4246291"/>
            <a:ext cx="9327531" cy="5223417"/>
          </a:xfrm>
          <a:prstGeom prst="rect">
            <a:avLst/>
          </a:prstGeom>
        </p:spPr>
      </p:pic>
    </p:spTree>
    <p:extLst>
      <p:ext uri="{BB962C8B-B14F-4D97-AF65-F5344CB8AC3E}">
        <p14:creationId xmlns:p14="http://schemas.microsoft.com/office/powerpoint/2010/main" val="395782711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095A2C08-6E4A-0540-A226-B779D24F2F9A}"/>
              </a:ext>
            </a:extLst>
          </p:cNvPr>
          <p:cNvSpPr>
            <a:spLocks noGrp="1"/>
          </p:cNvSpPr>
          <p:nvPr>
            <p:ph type="body" sz="quarter" idx="13"/>
          </p:nvPr>
        </p:nvSpPr>
        <p:spPr/>
        <p:txBody>
          <a:bodyPr/>
          <a:lstStyle/>
          <a:p>
            <a:r>
              <a:rPr lang="en-GB" dirty="0"/>
              <a:t>Terraform Demo</a:t>
            </a:r>
          </a:p>
        </p:txBody>
      </p:sp>
      <p:pic>
        <p:nvPicPr>
          <p:cNvPr id="3" name="Immagine 12">
            <a:extLst>
              <a:ext uri="{FF2B5EF4-FFF2-40B4-BE49-F238E27FC236}">
                <a16:creationId xmlns:a16="http://schemas.microsoft.com/office/drawing/2014/main" id="{7E34089A-1255-9D46-9B18-4A4CCA4F4537}"/>
              </a:ext>
            </a:extLst>
          </p:cNvPr>
          <p:cNvPicPr>
            <a:picLocks noChangeAspect="1"/>
          </p:cNvPicPr>
          <p:nvPr/>
        </p:nvPicPr>
        <p:blipFill>
          <a:blip r:embed="rId3"/>
          <a:stretch>
            <a:fillRect/>
          </a:stretch>
        </p:blipFill>
        <p:spPr>
          <a:xfrm>
            <a:off x="27710" y="12669488"/>
            <a:ext cx="963385" cy="963385"/>
          </a:xfrm>
          <a:prstGeom prst="rect">
            <a:avLst/>
          </a:prstGeom>
        </p:spPr>
      </p:pic>
    </p:spTree>
    <p:extLst>
      <p:ext uri="{BB962C8B-B14F-4D97-AF65-F5344CB8AC3E}">
        <p14:creationId xmlns:p14="http://schemas.microsoft.com/office/powerpoint/2010/main" val="57822166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095A2C08-6E4A-0540-A226-B779D24F2F9A}"/>
              </a:ext>
            </a:extLst>
          </p:cNvPr>
          <p:cNvSpPr>
            <a:spLocks noGrp="1"/>
          </p:cNvSpPr>
          <p:nvPr>
            <p:ph type="body" sz="quarter" idx="13"/>
          </p:nvPr>
        </p:nvSpPr>
        <p:spPr/>
        <p:txBody>
          <a:bodyPr/>
          <a:lstStyle/>
          <a:p>
            <a:r>
              <a:rPr lang="en-GB" dirty="0"/>
              <a:t>Integration with Pipelines Demo</a:t>
            </a:r>
          </a:p>
        </p:txBody>
      </p:sp>
      <p:pic>
        <p:nvPicPr>
          <p:cNvPr id="3" name="Immagine 12">
            <a:extLst>
              <a:ext uri="{FF2B5EF4-FFF2-40B4-BE49-F238E27FC236}">
                <a16:creationId xmlns:a16="http://schemas.microsoft.com/office/drawing/2014/main" id="{7E34089A-1255-9D46-9B18-4A4CCA4F4537}"/>
              </a:ext>
            </a:extLst>
          </p:cNvPr>
          <p:cNvPicPr>
            <a:picLocks noChangeAspect="1"/>
          </p:cNvPicPr>
          <p:nvPr/>
        </p:nvPicPr>
        <p:blipFill>
          <a:blip r:embed="rId3"/>
          <a:stretch>
            <a:fillRect/>
          </a:stretch>
        </p:blipFill>
        <p:spPr>
          <a:xfrm>
            <a:off x="27710" y="12669488"/>
            <a:ext cx="963385" cy="963385"/>
          </a:xfrm>
          <a:prstGeom prst="rect">
            <a:avLst/>
          </a:prstGeom>
        </p:spPr>
      </p:pic>
    </p:spTree>
    <p:extLst>
      <p:ext uri="{BB962C8B-B14F-4D97-AF65-F5344CB8AC3E}">
        <p14:creationId xmlns:p14="http://schemas.microsoft.com/office/powerpoint/2010/main" val="23946430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bout us"/>
          <p:cNvSpPr txBox="1">
            <a:spLocks noGrp="1"/>
          </p:cNvSpPr>
          <p:nvPr>
            <p:ph type="title"/>
          </p:nvPr>
        </p:nvSpPr>
        <p:spPr>
          <a:prstGeom prst="rect">
            <a:avLst/>
          </a:prstGeom>
        </p:spPr>
        <p:txBody>
          <a:bodyPr>
            <a:normAutofit fontScale="90000"/>
          </a:bodyPr>
          <a:lstStyle>
            <a:lvl1pPr defTabSz="792479">
              <a:spcBef>
                <a:spcPts val="3100"/>
              </a:spcBef>
              <a:defRPr sz="7200"/>
            </a:lvl1pPr>
          </a:lstStyle>
          <a:p>
            <a:r>
              <a:rPr dirty="0">
                <a:solidFill>
                  <a:srgbClr val="0070C0"/>
                </a:solidFill>
              </a:rPr>
              <a:t>About us</a:t>
            </a:r>
          </a:p>
        </p:txBody>
      </p:sp>
      <p:sp>
        <p:nvSpPr>
          <p:cNvPr id="136" name="Newesis comes from Noesis, in Plato’s philosophy the highest kind of knowledge,  the faculty of the human mind necessary for understanding what is true or real. But at the same time that knowledge, Noesis, became New and  Easy, this is why Newesis.…"/>
          <p:cNvSpPr txBox="1">
            <a:spLocks noGrp="1"/>
          </p:cNvSpPr>
          <p:nvPr>
            <p:ph type="body" sz="half" idx="1"/>
          </p:nvPr>
        </p:nvSpPr>
        <p:spPr>
          <a:xfrm>
            <a:off x="13208000" y="2540000"/>
            <a:ext cx="9719733" cy="9330267"/>
          </a:xfrm>
          <a:prstGeom prst="rect">
            <a:avLst/>
          </a:prstGeom>
        </p:spPr>
        <p:txBody>
          <a:bodyPr/>
          <a:lstStyle/>
          <a:p>
            <a:pPr marL="422909" indent="-422909" defTabSz="610870">
              <a:spcBef>
                <a:spcPts val="1800"/>
              </a:spcBef>
              <a:buClr>
                <a:srgbClr val="0070C0"/>
              </a:buClr>
              <a:defRPr sz="2960"/>
            </a:pPr>
            <a:r>
              <a:rPr lang="en-GB" dirty="0">
                <a:latin typeface="Calibri" panose="020F0502020204030204" pitchFamily="34" charset="0"/>
                <a:cs typeface="Calibri" panose="020F0502020204030204" pitchFamily="34" charset="0"/>
              </a:rPr>
              <a:t>Rauno De Pasquale, Co-Founder and CTO at Newesis Srl, constantly trying to reconcile his degree in Philosophy with a passion for computer science. After almost 18 year at </a:t>
            </a:r>
            <a:r>
              <a:rPr lang="en-GB" dirty="0" err="1">
                <a:latin typeface="Calibri" panose="020F0502020204030204" pitchFamily="34" charset="0"/>
                <a:cs typeface="Calibri" panose="020F0502020204030204" pitchFamily="34" charset="0"/>
              </a:rPr>
              <a:t>Deltatre</a:t>
            </a:r>
            <a:r>
              <a:rPr lang="en-GB" dirty="0">
                <a:latin typeface="Calibri" panose="020F0502020204030204" pitchFamily="34" charset="0"/>
                <a:cs typeface="Calibri" panose="020F0502020204030204" pitchFamily="34" charset="0"/>
              </a:rPr>
              <a:t>, at the beginning of 2019 he creates Newesis, with the aim of simplifying the use of the most advanced services of Cloud platforms even in fields other than sports.</a:t>
            </a:r>
          </a:p>
          <a:p>
            <a:pPr marL="422909" indent="-422909" defTabSz="610870">
              <a:spcBef>
                <a:spcPts val="1800"/>
              </a:spcBef>
              <a:buClr>
                <a:srgbClr val="0070C0"/>
              </a:buClr>
              <a:defRPr sz="2960"/>
            </a:pPr>
            <a:endParaRPr lang="en-GB" dirty="0">
              <a:latin typeface="Calibri" panose="020F0502020204030204" pitchFamily="34" charset="0"/>
              <a:cs typeface="Calibri" panose="020F0502020204030204" pitchFamily="34" charset="0"/>
            </a:endParaRPr>
          </a:p>
          <a:p>
            <a:pPr marL="0" indent="0" defTabSz="610870">
              <a:spcBef>
                <a:spcPts val="1800"/>
              </a:spcBef>
              <a:buClr>
                <a:srgbClr val="0070C0"/>
              </a:buClr>
              <a:buNone/>
              <a:defRPr sz="2960"/>
            </a:pPr>
            <a:endParaRPr lang="en-GB" dirty="0">
              <a:latin typeface="Calibri" panose="020F0502020204030204" pitchFamily="34" charset="0"/>
              <a:cs typeface="Calibri" panose="020F0502020204030204" pitchFamily="34" charset="0"/>
            </a:endParaRPr>
          </a:p>
          <a:p>
            <a:pPr marL="422909" indent="-422909" defTabSz="610870">
              <a:spcBef>
                <a:spcPts val="1800"/>
              </a:spcBef>
              <a:buClr>
                <a:srgbClr val="0070C0"/>
              </a:buClr>
              <a:defRPr sz="2960"/>
            </a:pPr>
            <a:r>
              <a:rPr lang="en-GB" dirty="0">
                <a:latin typeface="Calibri" panose="020F0502020204030204" pitchFamily="34" charset="0"/>
                <a:cs typeface="Calibri" panose="020F0502020204030204" pitchFamily="34" charset="0"/>
              </a:rPr>
              <a:t>Marcello </a:t>
            </a:r>
            <a:r>
              <a:rPr lang="en-GB" dirty="0" err="1">
                <a:latin typeface="Calibri" panose="020F0502020204030204" pitchFamily="34" charset="0"/>
                <a:cs typeface="Calibri" panose="020F0502020204030204" pitchFamily="34" charset="0"/>
              </a:rPr>
              <a:t>Testi</a:t>
            </a:r>
            <a:r>
              <a:rPr lang="en-GB" dirty="0">
                <a:latin typeface="Calibri" panose="020F0502020204030204" pitchFamily="34" charset="0"/>
                <a:cs typeface="Calibri" panose="020F0502020204030204" pitchFamily="34" charset="0"/>
              </a:rPr>
              <a:t>, Professional at </a:t>
            </a:r>
            <a:r>
              <a:rPr lang="en-GB" dirty="0" err="1">
                <a:latin typeface="Calibri" panose="020F0502020204030204" pitchFamily="34" charset="0"/>
                <a:cs typeface="Calibri" panose="020F0502020204030204" pitchFamily="34" charset="0"/>
              </a:rPr>
              <a:t>SparkFabrik</a:t>
            </a:r>
            <a:r>
              <a:rPr lang="en-GB" dirty="0">
                <a:latin typeface="Calibri" panose="020F0502020204030204" pitchFamily="34" charset="0"/>
                <a:cs typeface="Calibri" panose="020F0502020204030204" pitchFamily="34" charset="0"/>
              </a:rPr>
              <a:t>. Agile practitioner. Feeling lucky and old because I have witnessed early net/web adoption (one of my first offices was in a small room with noisy modems and servers). Currently with a young AND mature company, helping customers taking advantage of cloud native solutions.</a:t>
            </a:r>
          </a:p>
        </p:txBody>
      </p:sp>
      <p:cxnSp>
        <p:nvCxnSpPr>
          <p:cNvPr id="10" name="Connettore 1 9">
            <a:extLst>
              <a:ext uri="{FF2B5EF4-FFF2-40B4-BE49-F238E27FC236}">
                <a16:creationId xmlns:a16="http://schemas.microsoft.com/office/drawing/2014/main" id="{C4EA99A5-7F27-DA4C-A0B5-F388A0B8E0C8}"/>
              </a:ext>
            </a:extLst>
          </p:cNvPr>
          <p:cNvCxnSpPr>
            <a:cxnSpLocks/>
          </p:cNvCxnSpPr>
          <p:nvPr/>
        </p:nvCxnSpPr>
        <p:spPr>
          <a:xfrm flipH="1" flipV="1">
            <a:off x="13208000" y="2222500"/>
            <a:ext cx="10160000" cy="16934"/>
          </a:xfrm>
          <a:prstGeom prst="line">
            <a:avLst/>
          </a:prstGeom>
          <a:noFill/>
          <a:ln w="25400" cap="flat">
            <a:solidFill>
              <a:srgbClr val="0070C0"/>
            </a:solidFill>
            <a:prstDash val="sysDash"/>
            <a:miter lim="400000"/>
          </a:ln>
          <a:effectLst/>
          <a:sp3d/>
        </p:spPr>
        <p:style>
          <a:lnRef idx="0">
            <a:scrgbClr r="0" g="0" b="0"/>
          </a:lnRef>
          <a:fillRef idx="0">
            <a:scrgbClr r="0" g="0" b="0"/>
          </a:fillRef>
          <a:effectRef idx="0">
            <a:scrgbClr r="0" g="0" b="0"/>
          </a:effectRef>
          <a:fontRef idx="none"/>
        </p:style>
      </p:cxnSp>
      <p:pic>
        <p:nvPicPr>
          <p:cNvPr id="5" name="Immagine 4">
            <a:extLst>
              <a:ext uri="{FF2B5EF4-FFF2-40B4-BE49-F238E27FC236}">
                <a16:creationId xmlns:a16="http://schemas.microsoft.com/office/drawing/2014/main" id="{28F7257C-6BF8-4F46-8E02-C854D5FCD750}"/>
              </a:ext>
            </a:extLst>
          </p:cNvPr>
          <p:cNvPicPr>
            <a:picLocks noChangeAspect="1"/>
          </p:cNvPicPr>
          <p:nvPr/>
        </p:nvPicPr>
        <p:blipFill>
          <a:blip r:embed="rId2"/>
          <a:stretch>
            <a:fillRect/>
          </a:stretch>
        </p:blipFill>
        <p:spPr>
          <a:xfrm>
            <a:off x="23191107" y="12621985"/>
            <a:ext cx="963385" cy="963385"/>
          </a:xfrm>
          <a:prstGeom prst="rect">
            <a:avLst/>
          </a:prstGeom>
        </p:spPr>
      </p:pic>
      <p:pic>
        <p:nvPicPr>
          <p:cNvPr id="8" name="IMG_6247.JPG" descr="IMG_6247.JPG">
            <a:extLst>
              <a:ext uri="{FF2B5EF4-FFF2-40B4-BE49-F238E27FC236}">
                <a16:creationId xmlns:a16="http://schemas.microsoft.com/office/drawing/2014/main" id="{0830349B-CB8A-914F-9276-1929F6EB3FD8}"/>
              </a:ext>
            </a:extLst>
          </p:cNvPr>
          <p:cNvPicPr>
            <a:picLocks noGrp="1" noChangeAspect="1"/>
          </p:cNvPicPr>
          <p:nvPr>
            <p:ph type="pic" idx="14"/>
          </p:nvPr>
        </p:nvPicPr>
        <p:blipFill>
          <a:blip r:embed="rId3"/>
          <a:srcRect l="32810" t="460" r="9124" b="460"/>
          <a:stretch>
            <a:fillRect/>
          </a:stretch>
        </p:blipFill>
        <p:spPr>
          <a:xfrm>
            <a:off x="1604892" y="2823884"/>
            <a:ext cx="2096355" cy="2383223"/>
          </a:xfrm>
          <a:prstGeom prst="rect">
            <a:avLst/>
          </a:prstGeom>
        </p:spPr>
      </p:pic>
      <p:sp>
        <p:nvSpPr>
          <p:cNvPr id="12" name="Newesis comes from Noesis, in Plato’s philosophy the highest kind of knowledge,  the faculty of the human mind necessary for understanding what is true or real. But at the same time that knowledge, Noesis, became New and  Easy, this is why Newesis.…">
            <a:extLst>
              <a:ext uri="{FF2B5EF4-FFF2-40B4-BE49-F238E27FC236}">
                <a16:creationId xmlns:a16="http://schemas.microsoft.com/office/drawing/2014/main" id="{2B06C5D3-E123-8746-B146-804BA543DFF9}"/>
              </a:ext>
            </a:extLst>
          </p:cNvPr>
          <p:cNvSpPr txBox="1">
            <a:spLocks/>
          </p:cNvSpPr>
          <p:nvPr/>
        </p:nvSpPr>
        <p:spPr>
          <a:xfrm>
            <a:off x="4243503" y="2453176"/>
            <a:ext cx="5472292" cy="2995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5715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1pPr>
            <a:lvl2pPr marL="11430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2pPr>
            <a:lvl3pPr marL="17145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3pPr>
            <a:lvl4pPr marL="22860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4pPr>
            <a:lvl5pPr marL="28575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5pPr>
            <a:lvl6pPr marL="3810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6pPr>
            <a:lvl7pPr marL="4445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7pPr>
            <a:lvl8pPr marL="5080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8pPr>
            <a:lvl9pPr marL="5715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9pPr>
          </a:lstStyle>
          <a:p>
            <a:pPr marL="422909" indent="-422909" defTabSz="610870" hangingPunct="1">
              <a:spcBef>
                <a:spcPts val="1800"/>
              </a:spcBef>
              <a:buClr>
                <a:srgbClr val="0070C0"/>
              </a:buClr>
              <a:defRPr sz="2960"/>
            </a:pPr>
            <a:r>
              <a:rPr lang="it-IT" sz="2960" dirty="0" err="1">
                <a:latin typeface="Calibri" panose="020F0502020204030204" pitchFamily="34" charset="0"/>
                <a:cs typeface="Calibri" panose="020F0502020204030204" pitchFamily="34" charset="0"/>
              </a:rPr>
              <a:t>Linkedin</a:t>
            </a:r>
            <a:r>
              <a:rPr lang="it-IT" sz="2960" dirty="0">
                <a:latin typeface="Calibri" panose="020F0502020204030204" pitchFamily="34" charset="0"/>
                <a:cs typeface="Calibri" panose="020F0502020204030204" pitchFamily="34" charset="0"/>
              </a:rPr>
              <a:t>: </a:t>
            </a:r>
            <a:r>
              <a:rPr lang="it-IT" sz="2960" dirty="0">
                <a:latin typeface="Calibri" panose="020F0502020204030204" pitchFamily="34" charset="0"/>
                <a:cs typeface="Calibri" panose="020F0502020204030204" pitchFamily="34" charset="0"/>
                <a:hlinkClick r:id="rId4"/>
              </a:rPr>
              <a:t>https://www.linkedin.com/in/rauno-de-pasquale-b075773</a:t>
            </a:r>
            <a:endParaRPr lang="it-IT" sz="2960" dirty="0">
              <a:latin typeface="Calibri" panose="020F0502020204030204" pitchFamily="34" charset="0"/>
              <a:cs typeface="Calibri" panose="020F0502020204030204" pitchFamily="34" charset="0"/>
            </a:endParaRPr>
          </a:p>
          <a:p>
            <a:pPr marL="422909" indent="-422909" defTabSz="610870" hangingPunct="1">
              <a:spcBef>
                <a:spcPts val="1800"/>
              </a:spcBef>
              <a:buClr>
                <a:srgbClr val="0070C0"/>
              </a:buClr>
              <a:defRPr sz="2960"/>
            </a:pPr>
            <a:r>
              <a:rPr lang="it-IT" sz="2960" dirty="0" err="1">
                <a:latin typeface="Calibri" panose="020F0502020204030204" pitchFamily="34" charset="0"/>
                <a:cs typeface="Calibri" panose="020F0502020204030204" pitchFamily="34" charset="0"/>
              </a:rPr>
              <a:t>Twitter</a:t>
            </a:r>
            <a:r>
              <a:rPr lang="it-IT" sz="2960" dirty="0">
                <a:latin typeface="Calibri" panose="020F0502020204030204" pitchFamily="34" charset="0"/>
                <a:cs typeface="Calibri" panose="020F0502020204030204" pitchFamily="34" charset="0"/>
              </a:rPr>
              <a:t>: @</a:t>
            </a:r>
            <a:r>
              <a:rPr lang="it-IT" sz="2960" dirty="0" err="1">
                <a:latin typeface="Calibri" panose="020F0502020204030204" pitchFamily="34" charset="0"/>
                <a:cs typeface="Calibri" panose="020F0502020204030204" pitchFamily="34" charset="0"/>
              </a:rPr>
              <a:t>RaunoDepa</a:t>
            </a:r>
            <a:endParaRPr lang="it-IT" sz="2960" dirty="0">
              <a:latin typeface="Calibri" panose="020F0502020204030204" pitchFamily="34" charset="0"/>
              <a:cs typeface="Calibri" panose="020F0502020204030204" pitchFamily="34" charset="0"/>
            </a:endParaRPr>
          </a:p>
        </p:txBody>
      </p:sp>
      <p:sp>
        <p:nvSpPr>
          <p:cNvPr id="13" name="Newesis comes from Noesis, in Plato’s philosophy the highest kind of knowledge,  the faculty of the human mind necessary for understanding what is true or real. But at the same time that knowledge, Noesis, became New and  Easy, this is why Newesis.…">
            <a:extLst>
              <a:ext uri="{FF2B5EF4-FFF2-40B4-BE49-F238E27FC236}">
                <a16:creationId xmlns:a16="http://schemas.microsoft.com/office/drawing/2014/main" id="{CAB45192-AFE2-BA48-964F-A4D698FF5193}"/>
              </a:ext>
            </a:extLst>
          </p:cNvPr>
          <p:cNvSpPr txBox="1">
            <a:spLocks/>
          </p:cNvSpPr>
          <p:nvPr/>
        </p:nvSpPr>
        <p:spPr>
          <a:xfrm>
            <a:off x="4243503" y="7064665"/>
            <a:ext cx="5472292" cy="2995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5715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1pPr>
            <a:lvl2pPr marL="11430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2pPr>
            <a:lvl3pPr marL="17145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3pPr>
            <a:lvl4pPr marL="22860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4pPr>
            <a:lvl5pPr marL="28575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5pPr>
            <a:lvl6pPr marL="3810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6pPr>
            <a:lvl7pPr marL="4445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7pPr>
            <a:lvl8pPr marL="5080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8pPr>
            <a:lvl9pPr marL="5715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9pPr>
          </a:lstStyle>
          <a:p>
            <a:pPr marL="422909" indent="-422909" defTabSz="610870" hangingPunct="1">
              <a:spcBef>
                <a:spcPts val="1800"/>
              </a:spcBef>
              <a:buClr>
                <a:srgbClr val="0070C0"/>
              </a:buClr>
              <a:defRPr sz="2960"/>
            </a:pPr>
            <a:r>
              <a:rPr lang="it-IT" sz="2960" dirty="0" err="1">
                <a:latin typeface="Calibri" panose="020F0502020204030204" pitchFamily="34" charset="0"/>
                <a:cs typeface="Calibri" panose="020F0502020204030204" pitchFamily="34" charset="0"/>
              </a:rPr>
              <a:t>Linkedin</a:t>
            </a:r>
            <a:r>
              <a:rPr lang="it-IT" sz="2960" dirty="0">
                <a:latin typeface="Calibri" panose="020F0502020204030204" pitchFamily="34" charset="0"/>
                <a:cs typeface="Calibri" panose="020F0502020204030204" pitchFamily="34" charset="0"/>
              </a:rPr>
              <a:t>: </a:t>
            </a:r>
            <a:r>
              <a:rPr lang="it-IT" sz="2960" dirty="0">
                <a:latin typeface="Calibri" panose="020F0502020204030204" pitchFamily="34" charset="0"/>
                <a:cs typeface="Calibri" panose="020F0502020204030204" pitchFamily="34" charset="0"/>
                <a:hlinkClick r:id="rId5"/>
              </a:rPr>
              <a:t>https://www.linkedin.com/in/mtesti/</a:t>
            </a:r>
            <a:endParaRPr lang="it-IT" sz="296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D729B906-39D6-9347-92A3-03F4CFC84D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4892" y="7276783"/>
            <a:ext cx="2261702" cy="2571555"/>
          </a:xfrm>
          <a:prstGeom prst="rect">
            <a:avLst/>
          </a:prstGeom>
        </p:spPr>
      </p:pic>
    </p:spTree>
    <p:extLst>
      <p:ext uri="{BB962C8B-B14F-4D97-AF65-F5344CB8AC3E}">
        <p14:creationId xmlns:p14="http://schemas.microsoft.com/office/powerpoint/2010/main" val="213834825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eliability engineering deals with the estimation, prevention and management of high levels of engineering uncertainty and risks of failure to guarantee the maximum uptime for your applications."/>
          <p:cNvSpPr txBox="1">
            <a:spLocks noGrp="1"/>
          </p:cNvSpPr>
          <p:nvPr>
            <p:ph type="body" sz="half" idx="1"/>
          </p:nvPr>
        </p:nvSpPr>
        <p:spPr>
          <a:prstGeom prst="rect">
            <a:avLst/>
          </a:prstGeom>
        </p:spPr>
        <p:txBody>
          <a:bodyPr anchor="ctr">
            <a:normAutofit/>
          </a:bodyPr>
          <a:lstStyle>
            <a:lvl1pPr marL="0" indent="0" algn="ctr">
              <a:buSzTx/>
              <a:buFontTx/>
              <a:buNone/>
            </a:lvl1pPr>
          </a:lstStyle>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We presented some option, probably the most popular ones, but these are not the only options available</a:t>
            </a:r>
          </a:p>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Next session we’ll talk about Custom Resources and Operators as an alternative approach to define and manage your solutions in Kubernetes</a:t>
            </a:r>
          </a:p>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Presented solutions are not necessarily alternatives, you can combine them following your specific use cases</a:t>
            </a:r>
          </a:p>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Start simple and gradually add complexity</a:t>
            </a:r>
          </a:p>
          <a:p>
            <a:pPr marL="422909" indent="-422909" algn="l" defTabSz="610870">
              <a:spcBef>
                <a:spcPts val="1800"/>
              </a:spcBef>
              <a:buClr>
                <a:srgbClr val="0070C0"/>
              </a:buClr>
              <a:buSzPct val="75000"/>
              <a:buFont typeface="Zapf Dingbats"/>
              <a:buChar char="➤"/>
              <a:defRPr sz="2960"/>
            </a:pPr>
            <a:r>
              <a:rPr lang="en-GB" sz="2960" dirty="0">
                <a:latin typeface="Calibri" panose="020F0502020204030204" pitchFamily="34" charset="0"/>
                <a:cs typeface="Calibri" panose="020F0502020204030204" pitchFamily="34" charset="0"/>
              </a:rPr>
              <a:t>Think about the organisational needs and software lifecycle model</a:t>
            </a:r>
          </a:p>
          <a:p>
            <a:pPr marL="1565909" lvl="1" indent="-422909" defTabSz="610870">
              <a:spcBef>
                <a:spcPts val="1800"/>
              </a:spcBef>
              <a:buClr>
                <a:srgbClr val="0070C0"/>
              </a:buClr>
              <a:defRPr sz="2960"/>
            </a:pPr>
            <a:r>
              <a:rPr lang="en-GB" sz="2960" dirty="0">
                <a:latin typeface="Calibri" panose="020F0502020204030204" pitchFamily="34" charset="0"/>
                <a:cs typeface="Calibri" panose="020F0502020204030204" pitchFamily="34" charset="0"/>
              </a:rPr>
              <a:t>Distributed responsibilities works well with </a:t>
            </a:r>
            <a:r>
              <a:rPr lang="en-GB" sz="2960" dirty="0" err="1">
                <a:latin typeface="Calibri" panose="020F0502020204030204" pitchFamily="34" charset="0"/>
                <a:cs typeface="Calibri" panose="020F0502020204030204" pitchFamily="34" charset="0"/>
              </a:rPr>
              <a:t>Kustomize</a:t>
            </a:r>
            <a:endParaRPr lang="en-GB" sz="2960" dirty="0">
              <a:latin typeface="Calibri" panose="020F0502020204030204" pitchFamily="34" charset="0"/>
              <a:cs typeface="Calibri" panose="020F0502020204030204" pitchFamily="34" charset="0"/>
            </a:endParaRPr>
          </a:p>
          <a:p>
            <a:pPr marL="1565909" lvl="1" indent="-422909" defTabSz="610870">
              <a:spcBef>
                <a:spcPts val="1800"/>
              </a:spcBef>
              <a:buClr>
                <a:srgbClr val="0070C0"/>
              </a:buClr>
              <a:defRPr sz="2960"/>
            </a:pPr>
            <a:r>
              <a:rPr lang="en-GB" sz="2960" dirty="0">
                <a:latin typeface="Calibri" panose="020F0502020204030204" pitchFamily="34" charset="0"/>
                <a:cs typeface="Calibri" panose="020F0502020204030204" pitchFamily="34" charset="0"/>
              </a:rPr>
              <a:t>Autonomous teams works well with Helm</a:t>
            </a:r>
          </a:p>
          <a:p>
            <a:pPr marL="1565909" lvl="1" indent="-422909" defTabSz="610870">
              <a:spcBef>
                <a:spcPts val="1800"/>
              </a:spcBef>
              <a:buClr>
                <a:srgbClr val="0070C0"/>
              </a:buClr>
              <a:defRPr sz="2960"/>
            </a:pPr>
            <a:r>
              <a:rPr lang="en-GB" sz="2960" dirty="0">
                <a:latin typeface="Calibri" panose="020F0502020204030204" pitchFamily="34" charset="0"/>
                <a:cs typeface="Calibri" panose="020F0502020204030204" pitchFamily="34" charset="0"/>
              </a:rPr>
              <a:t>Terraform competence centre could prefer to use it also for Kubernetes</a:t>
            </a:r>
          </a:p>
        </p:txBody>
      </p:sp>
      <p:cxnSp>
        <p:nvCxnSpPr>
          <p:cNvPr id="7" name="Connettore 1 6">
            <a:extLst>
              <a:ext uri="{FF2B5EF4-FFF2-40B4-BE49-F238E27FC236}">
                <a16:creationId xmlns:a16="http://schemas.microsoft.com/office/drawing/2014/main" id="{27A69A32-852B-5F4B-BE8F-F2C51407066C}"/>
              </a:ext>
            </a:extLst>
          </p:cNvPr>
          <p:cNvCxnSpPr>
            <a:cxnSpLocks/>
          </p:cNvCxnSpPr>
          <p:nvPr/>
        </p:nvCxnSpPr>
        <p:spPr>
          <a:xfrm flipH="1" flipV="1">
            <a:off x="12065000" y="2220595"/>
            <a:ext cx="11303000" cy="18839"/>
          </a:xfrm>
          <a:prstGeom prst="line">
            <a:avLst/>
          </a:prstGeom>
          <a:noFill/>
          <a:ln w="25400" cap="flat">
            <a:solidFill>
              <a:srgbClr val="0070C0"/>
            </a:solidFill>
            <a:prstDash val="sysDash"/>
            <a:miter lim="400000"/>
          </a:ln>
          <a:effectLst/>
          <a:sp3d/>
        </p:spPr>
        <p:style>
          <a:lnRef idx="0">
            <a:scrgbClr r="0" g="0" b="0"/>
          </a:lnRef>
          <a:fillRef idx="0">
            <a:scrgbClr r="0" g="0" b="0"/>
          </a:fillRef>
          <a:effectRef idx="0">
            <a:scrgbClr r="0" g="0" b="0"/>
          </a:effectRef>
          <a:fontRef idx="none"/>
        </p:style>
      </p:cxnSp>
      <p:sp>
        <p:nvSpPr>
          <p:cNvPr id="8" name="Managed Cloud Service">
            <a:extLst>
              <a:ext uri="{FF2B5EF4-FFF2-40B4-BE49-F238E27FC236}">
                <a16:creationId xmlns:a16="http://schemas.microsoft.com/office/drawing/2014/main" id="{4DC62F89-4E04-6C4B-A160-A9196E354E0F}"/>
              </a:ext>
            </a:extLst>
          </p:cNvPr>
          <p:cNvSpPr txBox="1">
            <a:spLocks/>
          </p:cNvSpPr>
          <p:nvPr/>
        </p:nvSpPr>
        <p:spPr>
          <a:xfrm>
            <a:off x="13208000" y="1054312"/>
            <a:ext cx="9508565" cy="101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90000" lnSpcReduction="10000"/>
          </a:bodyPr>
          <a:lstStyle>
            <a:lvl1pPr marL="0" marR="0" indent="0" algn="l" defTabSz="792479" rtl="0" latinLnBrk="0">
              <a:lnSpc>
                <a:spcPct val="100000"/>
              </a:lnSpc>
              <a:spcBef>
                <a:spcPts val="3100"/>
              </a:spcBef>
              <a:spcAft>
                <a:spcPts val="0"/>
              </a:spcAft>
              <a:buClrTx/>
              <a:buSzTx/>
              <a:buFontTx/>
              <a:buNone/>
              <a:tabLst/>
              <a:defRPr sz="7200" b="0" i="0" u="none" strike="noStrike" cap="all" spc="0" baseline="0">
                <a:ln>
                  <a:noFill/>
                </a:ln>
                <a:solidFill>
                  <a:srgbClr val="747676"/>
                </a:solidFill>
                <a:uFillTx/>
                <a:latin typeface="+mn-lt"/>
                <a:ea typeface="+mn-ea"/>
                <a:cs typeface="+mn-cs"/>
                <a:sym typeface="DIN Condensed"/>
              </a:defRPr>
            </a:lvl1pPr>
            <a:lvl2pPr marL="0" marR="0" indent="3429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2pPr>
            <a:lvl3pPr marL="0" marR="0" indent="6858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3pPr>
            <a:lvl4pPr marL="0" marR="0" indent="10287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4pPr>
            <a:lvl5pPr marL="0" marR="0" indent="13716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5pPr>
            <a:lvl6pPr marL="0" marR="0" indent="17145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6pPr>
            <a:lvl7pPr marL="0" marR="0" indent="20574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7pPr>
            <a:lvl8pPr marL="0" marR="0" indent="24003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8pPr>
            <a:lvl9pPr marL="0" marR="0" indent="27432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9pPr>
          </a:lstStyle>
          <a:p>
            <a:pPr hangingPunct="1"/>
            <a:r>
              <a:rPr lang="en-GB" dirty="0">
                <a:solidFill>
                  <a:srgbClr val="0070C0"/>
                </a:solidFill>
              </a:rPr>
              <a:t>So what should I use?</a:t>
            </a:r>
          </a:p>
        </p:txBody>
      </p:sp>
      <p:pic>
        <p:nvPicPr>
          <p:cNvPr id="13" name="Immagine 12">
            <a:extLst>
              <a:ext uri="{FF2B5EF4-FFF2-40B4-BE49-F238E27FC236}">
                <a16:creationId xmlns:a16="http://schemas.microsoft.com/office/drawing/2014/main" id="{64A077E9-3D1E-8840-B4C3-556208B0CFF6}"/>
              </a:ext>
            </a:extLst>
          </p:cNvPr>
          <p:cNvPicPr>
            <a:picLocks noChangeAspect="1"/>
          </p:cNvPicPr>
          <p:nvPr/>
        </p:nvPicPr>
        <p:blipFill>
          <a:blip r:embed="rId3"/>
          <a:stretch>
            <a:fillRect/>
          </a:stretch>
        </p:blipFill>
        <p:spPr>
          <a:xfrm>
            <a:off x="23191107" y="12621985"/>
            <a:ext cx="963385" cy="963385"/>
          </a:xfrm>
          <a:prstGeom prst="rect">
            <a:avLst/>
          </a:prstGeom>
        </p:spPr>
      </p:pic>
      <p:pic>
        <p:nvPicPr>
          <p:cNvPr id="3" name="Picture 2">
            <a:extLst>
              <a:ext uri="{FF2B5EF4-FFF2-40B4-BE49-F238E27FC236}">
                <a16:creationId xmlns:a16="http://schemas.microsoft.com/office/drawing/2014/main" id="{CB845298-73D4-F248-987C-B7625A5CA3C7}"/>
              </a:ext>
            </a:extLst>
          </p:cNvPr>
          <p:cNvPicPr>
            <a:picLocks noChangeAspect="1"/>
          </p:cNvPicPr>
          <p:nvPr/>
        </p:nvPicPr>
        <p:blipFill>
          <a:blip r:embed="rId4"/>
          <a:stretch>
            <a:fillRect/>
          </a:stretch>
        </p:blipFill>
        <p:spPr>
          <a:xfrm>
            <a:off x="1225549" y="1562312"/>
            <a:ext cx="10467960" cy="3278827"/>
          </a:xfrm>
          <a:prstGeom prst="rect">
            <a:avLst/>
          </a:prstGeom>
        </p:spPr>
      </p:pic>
      <p:pic>
        <p:nvPicPr>
          <p:cNvPr id="4" name="Picture 3">
            <a:extLst>
              <a:ext uri="{FF2B5EF4-FFF2-40B4-BE49-F238E27FC236}">
                <a16:creationId xmlns:a16="http://schemas.microsoft.com/office/drawing/2014/main" id="{D9CE7A67-6498-F14D-A862-E8A7F5DB6D45}"/>
              </a:ext>
            </a:extLst>
          </p:cNvPr>
          <p:cNvPicPr>
            <a:picLocks noChangeAspect="1"/>
          </p:cNvPicPr>
          <p:nvPr/>
        </p:nvPicPr>
        <p:blipFill>
          <a:blip r:embed="rId5"/>
          <a:stretch>
            <a:fillRect/>
          </a:stretch>
        </p:blipFill>
        <p:spPr>
          <a:xfrm>
            <a:off x="1225549" y="5229650"/>
            <a:ext cx="10467961" cy="3256699"/>
          </a:xfrm>
          <a:prstGeom prst="rect">
            <a:avLst/>
          </a:prstGeom>
        </p:spPr>
      </p:pic>
      <p:pic>
        <p:nvPicPr>
          <p:cNvPr id="5" name="Picture 4">
            <a:extLst>
              <a:ext uri="{FF2B5EF4-FFF2-40B4-BE49-F238E27FC236}">
                <a16:creationId xmlns:a16="http://schemas.microsoft.com/office/drawing/2014/main" id="{49BB6256-BAEF-8545-8153-1EFE0ECF37DF}"/>
              </a:ext>
            </a:extLst>
          </p:cNvPr>
          <p:cNvPicPr>
            <a:picLocks noChangeAspect="1"/>
          </p:cNvPicPr>
          <p:nvPr/>
        </p:nvPicPr>
        <p:blipFill>
          <a:blip r:embed="rId6"/>
          <a:stretch>
            <a:fillRect/>
          </a:stretch>
        </p:blipFill>
        <p:spPr>
          <a:xfrm>
            <a:off x="1144725" y="8874860"/>
            <a:ext cx="10548784" cy="3436086"/>
          </a:xfrm>
          <a:prstGeom prst="rect">
            <a:avLst/>
          </a:prstGeom>
        </p:spPr>
      </p:pic>
    </p:spTree>
    <p:extLst>
      <p:ext uri="{BB962C8B-B14F-4D97-AF65-F5344CB8AC3E}">
        <p14:creationId xmlns:p14="http://schemas.microsoft.com/office/powerpoint/2010/main" val="102099333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eliability engineering deals with the estimation, prevention and management of high levels of engineering uncertainty and risks of failure to guarantee the maximum uptime for your applications."/>
          <p:cNvSpPr txBox="1">
            <a:spLocks noGrp="1"/>
          </p:cNvSpPr>
          <p:nvPr>
            <p:ph type="body" sz="half" idx="1"/>
          </p:nvPr>
        </p:nvSpPr>
        <p:spPr>
          <a:xfrm>
            <a:off x="13141094" y="3253678"/>
            <a:ext cx="10160000" cy="10025472"/>
          </a:xfrm>
          <a:prstGeom prst="rect">
            <a:avLst/>
          </a:prstGeom>
        </p:spPr>
        <p:txBody>
          <a:bodyPr anchor="ctr">
            <a:normAutofit fontScale="85000" lnSpcReduction="10000"/>
          </a:bodyPr>
          <a:lstStyle>
            <a:lvl1pPr marL="0" indent="0" algn="ctr">
              <a:buSzTx/>
              <a:buFontTx/>
              <a:buNone/>
            </a:lvl1pPr>
          </a:lstStyle>
          <a:p>
            <a:pPr algn="l"/>
            <a:r>
              <a:rPr lang="en-GB" sz="3600" dirty="0" err="1">
                <a:latin typeface="Calibri" panose="020F0502020204030204" pitchFamily="34" charset="0"/>
                <a:cs typeface="Calibri" panose="020F0502020204030204" pitchFamily="34" charset="0"/>
              </a:rPr>
              <a:t>Kubectl</a:t>
            </a:r>
            <a:r>
              <a:rPr lang="en-GB" sz="3600" dirty="0">
                <a:latin typeface="Calibri" panose="020F0502020204030204" pitchFamily="34" charset="0"/>
                <a:cs typeface="Calibri" panose="020F0502020204030204" pitchFamily="34" charset="0"/>
              </a:rPr>
              <a:t> - </a:t>
            </a:r>
            <a:r>
              <a:rPr lang="en-GB" sz="3600" dirty="0">
                <a:latin typeface="Calibri" panose="020F0502020204030204" pitchFamily="34" charset="0"/>
                <a:cs typeface="Calibri" panose="020F0502020204030204" pitchFamily="34" charset="0"/>
                <a:hlinkClick r:id="rId3"/>
              </a:rPr>
              <a:t>https://kubernetes.io/docs/reference/kubectl/kubectl/</a:t>
            </a:r>
            <a:r>
              <a:rPr lang="en-GB" sz="3600" dirty="0">
                <a:latin typeface="Calibri" panose="020F0502020204030204" pitchFamily="34" charset="0"/>
                <a:cs typeface="Calibri" panose="020F0502020204030204" pitchFamily="34" charset="0"/>
              </a:rPr>
              <a:t> </a:t>
            </a:r>
          </a:p>
          <a:p>
            <a:pPr algn="l"/>
            <a:r>
              <a:rPr lang="en-GB" sz="3600" dirty="0" err="1">
                <a:latin typeface="Calibri" panose="020F0502020204030204" pitchFamily="34" charset="0"/>
                <a:cs typeface="Calibri" panose="020F0502020204030204" pitchFamily="34" charset="0"/>
              </a:rPr>
              <a:t>Kustomize</a:t>
            </a:r>
            <a:r>
              <a:rPr lang="en-GB" sz="3600" dirty="0">
                <a:latin typeface="Calibri" panose="020F0502020204030204" pitchFamily="34" charset="0"/>
                <a:cs typeface="Calibri" panose="020F0502020204030204" pitchFamily="34" charset="0"/>
              </a:rPr>
              <a:t> - </a:t>
            </a:r>
            <a:r>
              <a:rPr lang="en-GB" sz="3600" dirty="0">
                <a:latin typeface="Calibri" panose="020F0502020204030204" pitchFamily="34" charset="0"/>
                <a:cs typeface="Calibri" panose="020F0502020204030204" pitchFamily="34" charset="0"/>
                <a:hlinkClick r:id="rId4"/>
              </a:rPr>
              <a:t>https://github.com/kubernetes-sigs/kustomize</a:t>
            </a:r>
            <a:endParaRPr lang="en-GB" sz="3600" dirty="0">
              <a:latin typeface="Calibri" panose="020F0502020204030204" pitchFamily="34" charset="0"/>
              <a:cs typeface="Calibri" panose="020F0502020204030204" pitchFamily="34" charset="0"/>
            </a:endParaRPr>
          </a:p>
          <a:p>
            <a:pPr algn="l"/>
            <a:r>
              <a:rPr lang="en-GB" sz="3600" dirty="0" err="1">
                <a:latin typeface="Calibri" panose="020F0502020204030204" pitchFamily="34" charset="0"/>
                <a:cs typeface="Calibri" panose="020F0502020204030204" pitchFamily="34" charset="0"/>
              </a:rPr>
              <a:t>Kustomize</a:t>
            </a:r>
            <a:r>
              <a:rPr lang="en-GB" sz="3600" dirty="0">
                <a:latin typeface="Calibri" panose="020F0502020204030204" pitchFamily="34" charset="0"/>
                <a:cs typeface="Calibri" panose="020F0502020204030204" pitchFamily="34" charset="0"/>
              </a:rPr>
              <a:t> -  </a:t>
            </a:r>
            <a:r>
              <a:rPr lang="en-GB" sz="3600" dirty="0">
                <a:latin typeface="Calibri" panose="020F0502020204030204" pitchFamily="34" charset="0"/>
                <a:cs typeface="Calibri" panose="020F0502020204030204" pitchFamily="34" charset="0"/>
                <a:hlinkClick r:id="rId5"/>
              </a:rPr>
              <a:t>https://kubectl.docs.kubernetes.io/pages/reference/kustomize.html</a:t>
            </a:r>
            <a:r>
              <a:rPr lang="en-GB" sz="3600" dirty="0">
                <a:latin typeface="Calibri" panose="020F0502020204030204" pitchFamily="34" charset="0"/>
                <a:cs typeface="Calibri" panose="020F0502020204030204" pitchFamily="34" charset="0"/>
              </a:rPr>
              <a:t> </a:t>
            </a:r>
          </a:p>
          <a:p>
            <a:pPr algn="l"/>
            <a:r>
              <a:rPr lang="en-GB" sz="3600" dirty="0">
                <a:latin typeface="Calibri" panose="020F0502020204030204" pitchFamily="34" charset="0"/>
                <a:cs typeface="Calibri" panose="020F0502020204030204" pitchFamily="34" charset="0"/>
              </a:rPr>
              <a:t>Helm - </a:t>
            </a:r>
            <a:r>
              <a:rPr lang="en-GB" sz="3600" dirty="0">
                <a:latin typeface="Calibri" panose="020F0502020204030204" pitchFamily="34" charset="0"/>
                <a:cs typeface="Calibri" panose="020F0502020204030204" pitchFamily="34" charset="0"/>
                <a:hlinkClick r:id="rId6"/>
              </a:rPr>
              <a:t>https://helm.sh/docs/</a:t>
            </a:r>
            <a:r>
              <a:rPr lang="en-GB" sz="3600" dirty="0">
                <a:latin typeface="Calibri" panose="020F0502020204030204" pitchFamily="34" charset="0"/>
                <a:cs typeface="Calibri" panose="020F0502020204030204" pitchFamily="34" charset="0"/>
              </a:rPr>
              <a:t> </a:t>
            </a:r>
          </a:p>
          <a:p>
            <a:pPr algn="l"/>
            <a:r>
              <a:rPr lang="en-GB" sz="3600" dirty="0">
                <a:latin typeface="Calibri" panose="020F0502020204030204" pitchFamily="34" charset="0"/>
                <a:cs typeface="Calibri" panose="020F0502020204030204" pitchFamily="34" charset="0"/>
              </a:rPr>
              <a:t>Terraform and Kubernetes - </a:t>
            </a:r>
            <a:r>
              <a:rPr lang="en-GB" sz="3600" dirty="0">
                <a:latin typeface="Calibri" panose="020F0502020204030204" pitchFamily="34" charset="0"/>
                <a:cs typeface="Calibri" panose="020F0502020204030204" pitchFamily="34" charset="0"/>
                <a:hlinkClick r:id="rId7"/>
              </a:rPr>
              <a:t>https://www.terraform.io/docs/providers/kubernetes/guides/getting-started.html</a:t>
            </a:r>
            <a:endParaRPr lang="en-GB" sz="3600" dirty="0">
              <a:latin typeface="Calibri" panose="020F0502020204030204" pitchFamily="34" charset="0"/>
              <a:cs typeface="Calibri" panose="020F0502020204030204" pitchFamily="34" charset="0"/>
            </a:endParaRPr>
          </a:p>
          <a:p>
            <a:pPr algn="l"/>
            <a:r>
              <a:rPr lang="en-GB" sz="3600" dirty="0">
                <a:latin typeface="Calibri" panose="020F0502020204030204" pitchFamily="34" charset="0"/>
                <a:cs typeface="Calibri" panose="020F0502020204030204" pitchFamily="34" charset="0"/>
              </a:rPr>
              <a:t>Terraform and Helm - </a:t>
            </a:r>
            <a:r>
              <a:rPr lang="en-GB" sz="3600" dirty="0">
                <a:latin typeface="Calibri" panose="020F0502020204030204" pitchFamily="34" charset="0"/>
                <a:cs typeface="Calibri" panose="020F0502020204030204" pitchFamily="34" charset="0"/>
                <a:hlinkClick r:id="rId8"/>
              </a:rPr>
              <a:t>https://www.hashicorp.com/blog/using-the-kubernetes-and-helm-providers-with-terraform-0-12/</a:t>
            </a:r>
            <a:r>
              <a:rPr lang="en-GB" sz="3600" dirty="0">
                <a:latin typeface="Calibri" panose="020F0502020204030204" pitchFamily="34" charset="0"/>
                <a:cs typeface="Calibri" panose="020F0502020204030204" pitchFamily="34" charset="0"/>
              </a:rPr>
              <a:t> </a:t>
            </a:r>
          </a:p>
          <a:p>
            <a:pPr algn="l"/>
            <a:r>
              <a:rPr lang="en-GB" sz="3600" dirty="0">
                <a:latin typeface="Calibri" panose="020F0502020204030204" pitchFamily="34" charset="0"/>
                <a:cs typeface="Calibri" panose="020F0502020204030204" pitchFamily="34" charset="0"/>
              </a:rPr>
              <a:t>Helm and </a:t>
            </a:r>
            <a:r>
              <a:rPr lang="en-GB" sz="3600" dirty="0" err="1">
                <a:latin typeface="Calibri" panose="020F0502020204030204" pitchFamily="34" charset="0"/>
                <a:cs typeface="Calibri" panose="020F0502020204030204" pitchFamily="34" charset="0"/>
              </a:rPr>
              <a:t>Kustomize</a:t>
            </a:r>
            <a:r>
              <a:rPr lang="en-GB" sz="3600" dirty="0">
                <a:latin typeface="Calibri" panose="020F0502020204030204" pitchFamily="34" charset="0"/>
                <a:cs typeface="Calibri" panose="020F0502020204030204" pitchFamily="34" charset="0"/>
              </a:rPr>
              <a:t> together - </a:t>
            </a:r>
            <a:r>
              <a:rPr lang="en-GB" sz="3600" dirty="0">
                <a:latin typeface="Calibri" panose="020F0502020204030204" pitchFamily="34" charset="0"/>
                <a:cs typeface="Calibri" panose="020F0502020204030204" pitchFamily="34" charset="0"/>
                <a:hlinkClick r:id="rId9"/>
              </a:rPr>
              <a:t>https://medium.com/devops-dudes/helm-is-not-enough-you-also-need-kustomize-82bae896816e</a:t>
            </a:r>
            <a:endParaRPr lang="en-GB" sz="3600" dirty="0">
              <a:latin typeface="Calibri" panose="020F0502020204030204" pitchFamily="34" charset="0"/>
              <a:cs typeface="Calibri" panose="020F0502020204030204" pitchFamily="34" charset="0"/>
            </a:endParaRPr>
          </a:p>
          <a:p>
            <a:pPr algn="l"/>
            <a:r>
              <a:rPr lang="en-GB" sz="3600" dirty="0" err="1">
                <a:latin typeface="Calibri" panose="020F0502020204030204" pitchFamily="34" charset="0"/>
                <a:cs typeface="Calibri" panose="020F0502020204030204" pitchFamily="34" charset="0"/>
              </a:rPr>
              <a:t>GitOps</a:t>
            </a:r>
            <a:r>
              <a:rPr lang="en-GB" sz="3600" dirty="0">
                <a:latin typeface="Calibri" panose="020F0502020204030204" pitchFamily="34" charset="0"/>
                <a:cs typeface="Calibri" panose="020F0502020204030204" pitchFamily="34" charset="0"/>
              </a:rPr>
              <a:t> and Kubernetes - </a:t>
            </a:r>
            <a:r>
              <a:rPr lang="en-GB" sz="3600" dirty="0">
                <a:latin typeface="Calibri" panose="020F0502020204030204" pitchFamily="34" charset="0"/>
                <a:cs typeface="Calibri" panose="020F0502020204030204" pitchFamily="34" charset="0"/>
                <a:hlinkClick r:id="rId10"/>
              </a:rPr>
              <a:t>https://itnext.io/continuous-gitops-the-way-to-do-devops-in-kubernetes-896b0ea1d0fb</a:t>
            </a:r>
            <a:r>
              <a:rPr lang="en-GB" sz="3600" dirty="0">
                <a:latin typeface="Calibri" panose="020F0502020204030204" pitchFamily="34" charset="0"/>
                <a:cs typeface="Calibri" panose="020F0502020204030204" pitchFamily="34" charset="0"/>
              </a:rPr>
              <a:t> </a:t>
            </a:r>
          </a:p>
          <a:p>
            <a:pPr algn="l"/>
            <a:endParaRPr lang="en-GB" sz="3600" dirty="0">
              <a:latin typeface="Calibri" panose="020F0502020204030204" pitchFamily="34" charset="0"/>
              <a:cs typeface="Calibri" panose="020F0502020204030204" pitchFamily="34" charset="0"/>
            </a:endParaRPr>
          </a:p>
          <a:p>
            <a:pPr algn="l"/>
            <a:endParaRPr lang="en-GB" sz="3600" dirty="0">
              <a:latin typeface="Calibri" panose="020F0502020204030204" pitchFamily="34" charset="0"/>
              <a:cs typeface="Calibri" panose="020F0502020204030204" pitchFamily="34" charset="0"/>
            </a:endParaRPr>
          </a:p>
        </p:txBody>
      </p:sp>
      <p:cxnSp>
        <p:nvCxnSpPr>
          <p:cNvPr id="7" name="Connettore 1 6">
            <a:extLst>
              <a:ext uri="{FF2B5EF4-FFF2-40B4-BE49-F238E27FC236}">
                <a16:creationId xmlns:a16="http://schemas.microsoft.com/office/drawing/2014/main" id="{27A69A32-852B-5F4B-BE8F-F2C51407066C}"/>
              </a:ext>
            </a:extLst>
          </p:cNvPr>
          <p:cNvCxnSpPr>
            <a:cxnSpLocks/>
          </p:cNvCxnSpPr>
          <p:nvPr/>
        </p:nvCxnSpPr>
        <p:spPr>
          <a:xfrm flipH="1" flipV="1">
            <a:off x="12065000" y="2220595"/>
            <a:ext cx="11303000" cy="18839"/>
          </a:xfrm>
          <a:prstGeom prst="line">
            <a:avLst/>
          </a:prstGeom>
          <a:noFill/>
          <a:ln w="25400" cap="flat">
            <a:solidFill>
              <a:srgbClr val="0070C0"/>
            </a:solidFill>
            <a:prstDash val="sysDash"/>
            <a:miter lim="400000"/>
          </a:ln>
          <a:effectLst/>
          <a:sp3d/>
        </p:spPr>
        <p:style>
          <a:lnRef idx="0">
            <a:scrgbClr r="0" g="0" b="0"/>
          </a:lnRef>
          <a:fillRef idx="0">
            <a:scrgbClr r="0" g="0" b="0"/>
          </a:fillRef>
          <a:effectRef idx="0">
            <a:scrgbClr r="0" g="0" b="0"/>
          </a:effectRef>
          <a:fontRef idx="none"/>
        </p:style>
      </p:cxnSp>
      <p:sp>
        <p:nvSpPr>
          <p:cNvPr id="8" name="Managed Cloud Service">
            <a:extLst>
              <a:ext uri="{FF2B5EF4-FFF2-40B4-BE49-F238E27FC236}">
                <a16:creationId xmlns:a16="http://schemas.microsoft.com/office/drawing/2014/main" id="{4DC62F89-4E04-6C4B-A160-A9196E354E0F}"/>
              </a:ext>
            </a:extLst>
          </p:cNvPr>
          <p:cNvSpPr txBox="1">
            <a:spLocks/>
          </p:cNvSpPr>
          <p:nvPr/>
        </p:nvSpPr>
        <p:spPr>
          <a:xfrm>
            <a:off x="13208000" y="1054312"/>
            <a:ext cx="9508565" cy="101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90000" lnSpcReduction="10000"/>
          </a:bodyPr>
          <a:lstStyle>
            <a:lvl1pPr marL="0" marR="0" indent="0" algn="l" defTabSz="792479" rtl="0" latinLnBrk="0">
              <a:lnSpc>
                <a:spcPct val="100000"/>
              </a:lnSpc>
              <a:spcBef>
                <a:spcPts val="3100"/>
              </a:spcBef>
              <a:spcAft>
                <a:spcPts val="0"/>
              </a:spcAft>
              <a:buClrTx/>
              <a:buSzTx/>
              <a:buFontTx/>
              <a:buNone/>
              <a:tabLst/>
              <a:defRPr sz="7200" b="0" i="0" u="none" strike="noStrike" cap="all" spc="0" baseline="0">
                <a:ln>
                  <a:noFill/>
                </a:ln>
                <a:solidFill>
                  <a:srgbClr val="747676"/>
                </a:solidFill>
                <a:uFillTx/>
                <a:latin typeface="+mn-lt"/>
                <a:ea typeface="+mn-ea"/>
                <a:cs typeface="+mn-cs"/>
                <a:sym typeface="DIN Condensed"/>
              </a:defRPr>
            </a:lvl1pPr>
            <a:lvl2pPr marL="0" marR="0" indent="3429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2pPr>
            <a:lvl3pPr marL="0" marR="0" indent="6858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3pPr>
            <a:lvl4pPr marL="0" marR="0" indent="10287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4pPr>
            <a:lvl5pPr marL="0" marR="0" indent="13716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5pPr>
            <a:lvl6pPr marL="0" marR="0" indent="17145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6pPr>
            <a:lvl7pPr marL="0" marR="0" indent="20574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7pPr>
            <a:lvl8pPr marL="0" marR="0" indent="24003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8pPr>
            <a:lvl9pPr marL="0" marR="0" indent="27432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9pPr>
          </a:lstStyle>
          <a:p>
            <a:pPr hangingPunct="1"/>
            <a:r>
              <a:rPr lang="en-GB" dirty="0" err="1">
                <a:solidFill>
                  <a:srgbClr val="0070C0"/>
                </a:solidFill>
              </a:rPr>
              <a:t>LInks</a:t>
            </a:r>
            <a:endParaRPr lang="en-GB" dirty="0">
              <a:solidFill>
                <a:srgbClr val="0070C0"/>
              </a:solidFill>
            </a:endParaRPr>
          </a:p>
        </p:txBody>
      </p:sp>
      <p:pic>
        <p:nvPicPr>
          <p:cNvPr id="13" name="Immagine 12">
            <a:extLst>
              <a:ext uri="{FF2B5EF4-FFF2-40B4-BE49-F238E27FC236}">
                <a16:creationId xmlns:a16="http://schemas.microsoft.com/office/drawing/2014/main" id="{64A077E9-3D1E-8840-B4C3-556208B0CFF6}"/>
              </a:ext>
            </a:extLst>
          </p:cNvPr>
          <p:cNvPicPr>
            <a:picLocks noChangeAspect="1"/>
          </p:cNvPicPr>
          <p:nvPr/>
        </p:nvPicPr>
        <p:blipFill>
          <a:blip r:embed="rId11"/>
          <a:stretch>
            <a:fillRect/>
          </a:stretch>
        </p:blipFill>
        <p:spPr>
          <a:xfrm>
            <a:off x="23191107" y="12621985"/>
            <a:ext cx="963385" cy="963385"/>
          </a:xfrm>
          <a:prstGeom prst="rect">
            <a:avLst/>
          </a:prstGeom>
        </p:spPr>
      </p:pic>
      <p:pic>
        <p:nvPicPr>
          <p:cNvPr id="3" name="Picture 2">
            <a:extLst>
              <a:ext uri="{FF2B5EF4-FFF2-40B4-BE49-F238E27FC236}">
                <a16:creationId xmlns:a16="http://schemas.microsoft.com/office/drawing/2014/main" id="{8041F302-5710-0149-87B4-DCD071880B6E}"/>
              </a:ext>
            </a:extLst>
          </p:cNvPr>
          <p:cNvPicPr>
            <a:picLocks noChangeAspect="1"/>
          </p:cNvPicPr>
          <p:nvPr/>
        </p:nvPicPr>
        <p:blipFill>
          <a:blip r:embed="rId12"/>
          <a:stretch>
            <a:fillRect/>
          </a:stretch>
        </p:blipFill>
        <p:spPr>
          <a:xfrm>
            <a:off x="1697462" y="734271"/>
            <a:ext cx="9082049" cy="12851099"/>
          </a:xfrm>
          <a:prstGeom prst="rect">
            <a:avLst/>
          </a:prstGeom>
        </p:spPr>
      </p:pic>
    </p:spTree>
    <p:extLst>
      <p:ext uri="{BB962C8B-B14F-4D97-AF65-F5344CB8AC3E}">
        <p14:creationId xmlns:p14="http://schemas.microsoft.com/office/powerpoint/2010/main" val="10781681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ttore 1 6">
            <a:extLst>
              <a:ext uri="{FF2B5EF4-FFF2-40B4-BE49-F238E27FC236}">
                <a16:creationId xmlns:a16="http://schemas.microsoft.com/office/drawing/2014/main" id="{F2D58FD7-EB4B-1945-B311-2FEC0E78837D}"/>
              </a:ext>
            </a:extLst>
          </p:cNvPr>
          <p:cNvCxnSpPr>
            <a:cxnSpLocks/>
          </p:cNvCxnSpPr>
          <p:nvPr/>
        </p:nvCxnSpPr>
        <p:spPr>
          <a:xfrm flipH="1">
            <a:off x="1049233" y="2538337"/>
            <a:ext cx="11278075" cy="0"/>
          </a:xfrm>
          <a:prstGeom prst="line">
            <a:avLst/>
          </a:prstGeom>
          <a:noFill/>
          <a:ln w="25400" cap="flat">
            <a:solidFill>
              <a:srgbClr val="0070C0"/>
            </a:solidFill>
            <a:prstDash val="sysDash"/>
            <a:miter lim="400000"/>
          </a:ln>
          <a:effectLst/>
          <a:sp3d/>
        </p:spPr>
        <p:style>
          <a:lnRef idx="0">
            <a:scrgbClr r="0" g="0" b="0"/>
          </a:lnRef>
          <a:fillRef idx="0">
            <a:scrgbClr r="0" g="0" b="0"/>
          </a:fillRef>
          <a:effectRef idx="0">
            <a:scrgbClr r="0" g="0" b="0"/>
          </a:effectRef>
          <a:fontRef idx="none"/>
        </p:style>
      </p:cxnSp>
      <p:sp>
        <p:nvSpPr>
          <p:cNvPr id="8" name="Managed CDN Service">
            <a:extLst>
              <a:ext uri="{FF2B5EF4-FFF2-40B4-BE49-F238E27FC236}">
                <a16:creationId xmlns:a16="http://schemas.microsoft.com/office/drawing/2014/main" id="{080C25F1-5616-E149-BE59-D8374E8A99FA}"/>
              </a:ext>
            </a:extLst>
          </p:cNvPr>
          <p:cNvSpPr txBox="1">
            <a:spLocks/>
          </p:cNvSpPr>
          <p:nvPr/>
        </p:nvSpPr>
        <p:spPr>
          <a:xfrm>
            <a:off x="1049233" y="1382636"/>
            <a:ext cx="11170501"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90000" lnSpcReduction="10000"/>
          </a:bodyPr>
          <a:lstStyle>
            <a:lvl1pPr marL="0" marR="0" indent="0" algn="l" defTabSz="792479" rtl="0" latinLnBrk="0">
              <a:lnSpc>
                <a:spcPct val="100000"/>
              </a:lnSpc>
              <a:spcBef>
                <a:spcPts val="3100"/>
              </a:spcBef>
              <a:spcAft>
                <a:spcPts val="0"/>
              </a:spcAft>
              <a:buClrTx/>
              <a:buSzTx/>
              <a:buFontTx/>
              <a:buNone/>
              <a:tabLst/>
              <a:defRPr sz="7200" b="0" i="0" u="none" strike="noStrike" cap="all" spc="0" baseline="0">
                <a:ln>
                  <a:noFill/>
                </a:ln>
                <a:solidFill>
                  <a:srgbClr val="747676"/>
                </a:solidFill>
                <a:uFillTx/>
                <a:latin typeface="+mn-lt"/>
                <a:ea typeface="+mn-ea"/>
                <a:cs typeface="+mn-cs"/>
                <a:sym typeface="DIN Condensed"/>
              </a:defRPr>
            </a:lvl1pPr>
            <a:lvl2pPr marL="0" marR="0" indent="3429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2pPr>
            <a:lvl3pPr marL="0" marR="0" indent="6858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3pPr>
            <a:lvl4pPr marL="0" marR="0" indent="10287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4pPr>
            <a:lvl5pPr marL="0" marR="0" indent="13716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5pPr>
            <a:lvl6pPr marL="0" marR="0" indent="17145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6pPr>
            <a:lvl7pPr marL="0" marR="0" indent="20574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7pPr>
            <a:lvl8pPr marL="0" marR="0" indent="24003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8pPr>
            <a:lvl9pPr marL="0" marR="0" indent="27432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9pPr>
          </a:lstStyle>
          <a:p>
            <a:pPr hangingPunct="1"/>
            <a:r>
              <a:rPr lang="en-GB" dirty="0">
                <a:solidFill>
                  <a:srgbClr val="0070C0"/>
                </a:solidFill>
              </a:rPr>
              <a:t>The end – </a:t>
            </a:r>
            <a:r>
              <a:rPr lang="en-GB" dirty="0" err="1">
                <a:solidFill>
                  <a:srgbClr val="0070C0"/>
                </a:solidFill>
              </a:rPr>
              <a:t>q&amp;A</a:t>
            </a:r>
            <a:r>
              <a:rPr lang="en-GB" dirty="0">
                <a:solidFill>
                  <a:srgbClr val="0070C0"/>
                </a:solidFill>
              </a:rPr>
              <a:t> ? </a:t>
            </a:r>
          </a:p>
        </p:txBody>
      </p:sp>
      <p:pic>
        <p:nvPicPr>
          <p:cNvPr id="13" name="Immagine 12">
            <a:extLst>
              <a:ext uri="{FF2B5EF4-FFF2-40B4-BE49-F238E27FC236}">
                <a16:creationId xmlns:a16="http://schemas.microsoft.com/office/drawing/2014/main" id="{185D1AE4-A47B-E04D-8586-08D187EB39DC}"/>
              </a:ext>
            </a:extLst>
          </p:cNvPr>
          <p:cNvPicPr>
            <a:picLocks noChangeAspect="1"/>
          </p:cNvPicPr>
          <p:nvPr/>
        </p:nvPicPr>
        <p:blipFill>
          <a:blip r:embed="rId3"/>
          <a:stretch>
            <a:fillRect/>
          </a:stretch>
        </p:blipFill>
        <p:spPr>
          <a:xfrm>
            <a:off x="567540" y="12621985"/>
            <a:ext cx="963385" cy="963385"/>
          </a:xfrm>
          <a:prstGeom prst="rect">
            <a:avLst/>
          </a:prstGeom>
        </p:spPr>
      </p:pic>
      <p:pic>
        <p:nvPicPr>
          <p:cNvPr id="6" name="Picture 5">
            <a:extLst>
              <a:ext uri="{FF2B5EF4-FFF2-40B4-BE49-F238E27FC236}">
                <a16:creationId xmlns:a16="http://schemas.microsoft.com/office/drawing/2014/main" id="{80BD6FD9-335E-E447-A29D-ABA1E609D98E}"/>
              </a:ext>
            </a:extLst>
          </p:cNvPr>
          <p:cNvPicPr>
            <a:picLocks noChangeAspect="1"/>
          </p:cNvPicPr>
          <p:nvPr/>
        </p:nvPicPr>
        <p:blipFill>
          <a:blip r:embed="rId4"/>
          <a:stretch>
            <a:fillRect/>
          </a:stretch>
        </p:blipFill>
        <p:spPr>
          <a:xfrm>
            <a:off x="5812271" y="2805655"/>
            <a:ext cx="12759457" cy="9549013"/>
          </a:xfrm>
          <a:prstGeom prst="rect">
            <a:avLst/>
          </a:prstGeom>
        </p:spPr>
      </p:pic>
    </p:spTree>
    <p:extLst>
      <p:ext uri="{BB962C8B-B14F-4D97-AF65-F5344CB8AC3E}">
        <p14:creationId xmlns:p14="http://schemas.microsoft.com/office/powerpoint/2010/main" val="292861144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ttore 1 6">
            <a:extLst>
              <a:ext uri="{FF2B5EF4-FFF2-40B4-BE49-F238E27FC236}">
                <a16:creationId xmlns:a16="http://schemas.microsoft.com/office/drawing/2014/main" id="{F2D58FD7-EB4B-1945-B311-2FEC0E78837D}"/>
              </a:ext>
            </a:extLst>
          </p:cNvPr>
          <p:cNvCxnSpPr>
            <a:cxnSpLocks/>
          </p:cNvCxnSpPr>
          <p:nvPr/>
        </p:nvCxnSpPr>
        <p:spPr>
          <a:xfrm flipH="1">
            <a:off x="1049233" y="2538337"/>
            <a:ext cx="11278075" cy="0"/>
          </a:xfrm>
          <a:prstGeom prst="line">
            <a:avLst/>
          </a:prstGeom>
          <a:noFill/>
          <a:ln w="25400" cap="flat">
            <a:solidFill>
              <a:srgbClr val="0070C0"/>
            </a:solidFill>
            <a:prstDash val="sysDash"/>
            <a:miter lim="400000"/>
          </a:ln>
          <a:effectLst/>
          <a:sp3d/>
        </p:spPr>
        <p:style>
          <a:lnRef idx="0">
            <a:scrgbClr r="0" g="0" b="0"/>
          </a:lnRef>
          <a:fillRef idx="0">
            <a:scrgbClr r="0" g="0" b="0"/>
          </a:fillRef>
          <a:effectRef idx="0">
            <a:scrgbClr r="0" g="0" b="0"/>
          </a:effectRef>
          <a:fontRef idx="none"/>
        </p:style>
      </p:cxnSp>
      <p:sp>
        <p:nvSpPr>
          <p:cNvPr id="8" name="Managed CDN Service">
            <a:extLst>
              <a:ext uri="{FF2B5EF4-FFF2-40B4-BE49-F238E27FC236}">
                <a16:creationId xmlns:a16="http://schemas.microsoft.com/office/drawing/2014/main" id="{080C25F1-5616-E149-BE59-D8374E8A99FA}"/>
              </a:ext>
            </a:extLst>
          </p:cNvPr>
          <p:cNvSpPr txBox="1">
            <a:spLocks/>
          </p:cNvSpPr>
          <p:nvPr/>
        </p:nvSpPr>
        <p:spPr>
          <a:xfrm>
            <a:off x="1049233" y="1382636"/>
            <a:ext cx="11170501"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90000" lnSpcReduction="10000"/>
          </a:bodyPr>
          <a:lstStyle>
            <a:lvl1pPr marL="0" marR="0" indent="0" algn="l" defTabSz="792479" rtl="0" latinLnBrk="0">
              <a:lnSpc>
                <a:spcPct val="100000"/>
              </a:lnSpc>
              <a:spcBef>
                <a:spcPts val="3100"/>
              </a:spcBef>
              <a:spcAft>
                <a:spcPts val="0"/>
              </a:spcAft>
              <a:buClrTx/>
              <a:buSzTx/>
              <a:buFontTx/>
              <a:buNone/>
              <a:tabLst/>
              <a:defRPr sz="7200" b="0" i="0" u="none" strike="noStrike" cap="all" spc="0" baseline="0">
                <a:ln>
                  <a:noFill/>
                </a:ln>
                <a:solidFill>
                  <a:srgbClr val="747676"/>
                </a:solidFill>
                <a:uFillTx/>
                <a:latin typeface="+mn-lt"/>
                <a:ea typeface="+mn-ea"/>
                <a:cs typeface="+mn-cs"/>
                <a:sym typeface="DIN Condensed"/>
              </a:defRPr>
            </a:lvl1pPr>
            <a:lvl2pPr marL="0" marR="0" indent="3429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2pPr>
            <a:lvl3pPr marL="0" marR="0" indent="6858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3pPr>
            <a:lvl4pPr marL="0" marR="0" indent="10287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4pPr>
            <a:lvl5pPr marL="0" marR="0" indent="13716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5pPr>
            <a:lvl6pPr marL="0" marR="0" indent="17145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6pPr>
            <a:lvl7pPr marL="0" marR="0" indent="20574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7pPr>
            <a:lvl8pPr marL="0" marR="0" indent="24003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8pPr>
            <a:lvl9pPr marL="0" marR="0" indent="27432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9pPr>
          </a:lstStyle>
          <a:p>
            <a:pPr hangingPunct="1"/>
            <a:r>
              <a:rPr lang="en-GB" dirty="0">
                <a:solidFill>
                  <a:srgbClr val="0070C0"/>
                </a:solidFill>
              </a:rPr>
              <a:t>Agenda</a:t>
            </a:r>
          </a:p>
        </p:txBody>
      </p:sp>
      <p:pic>
        <p:nvPicPr>
          <p:cNvPr id="13" name="Immagine 12">
            <a:extLst>
              <a:ext uri="{FF2B5EF4-FFF2-40B4-BE49-F238E27FC236}">
                <a16:creationId xmlns:a16="http://schemas.microsoft.com/office/drawing/2014/main" id="{185D1AE4-A47B-E04D-8586-08D187EB39DC}"/>
              </a:ext>
            </a:extLst>
          </p:cNvPr>
          <p:cNvPicPr>
            <a:picLocks noChangeAspect="1"/>
          </p:cNvPicPr>
          <p:nvPr/>
        </p:nvPicPr>
        <p:blipFill>
          <a:blip r:embed="rId3"/>
          <a:stretch>
            <a:fillRect/>
          </a:stretch>
        </p:blipFill>
        <p:spPr>
          <a:xfrm>
            <a:off x="567540" y="12621985"/>
            <a:ext cx="963385" cy="963385"/>
          </a:xfrm>
          <a:prstGeom prst="rect">
            <a:avLst/>
          </a:prstGeom>
        </p:spPr>
      </p:pic>
      <p:sp>
        <p:nvSpPr>
          <p:cNvPr id="9" name="Newesis comes from Noesis, in Plato’s philosophy the highest kind of knowledge,  the faculty of the human mind necessary for understanding what is true or real. But at the same time that knowledge, Noesis, became New and  Easy, this is why Newesis.…">
            <a:extLst>
              <a:ext uri="{FF2B5EF4-FFF2-40B4-BE49-F238E27FC236}">
                <a16:creationId xmlns:a16="http://schemas.microsoft.com/office/drawing/2014/main" id="{6DBD6457-6736-A34C-9B77-FC1D3697DB31}"/>
              </a:ext>
            </a:extLst>
          </p:cNvPr>
          <p:cNvSpPr txBox="1">
            <a:spLocks/>
          </p:cNvSpPr>
          <p:nvPr/>
        </p:nvSpPr>
        <p:spPr>
          <a:xfrm>
            <a:off x="1049232" y="3052234"/>
            <a:ext cx="20743968" cy="9569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92500" lnSpcReduction="10000"/>
          </a:bodyPr>
          <a:lstStyle>
            <a:lvl1pPr marL="5715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1pPr>
            <a:lvl2pPr marL="11430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2pPr>
            <a:lvl3pPr marL="17145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3pPr>
            <a:lvl4pPr marL="22860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4pPr>
            <a:lvl5pPr marL="28575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5pPr>
            <a:lvl6pPr marL="3810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6pPr>
            <a:lvl7pPr marL="4445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7pPr>
            <a:lvl8pPr marL="5080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8pPr>
            <a:lvl9pPr marL="5715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9pPr>
          </a:lstStyle>
          <a:p>
            <a:pPr marL="422909" indent="-422909" defTabSz="610870" hangingPunct="1">
              <a:spcBef>
                <a:spcPts val="1800"/>
              </a:spcBef>
              <a:buClr>
                <a:srgbClr val="0070C0"/>
              </a:buClr>
              <a:defRPr sz="2960"/>
            </a:pPr>
            <a:endParaRPr lang="en-GB" sz="2960" dirty="0">
              <a:latin typeface="Calibri" panose="020F0502020204030204" pitchFamily="34" charset="0"/>
              <a:cs typeface="Calibri" panose="020F0502020204030204" pitchFamily="34" charset="0"/>
            </a:endParaRPr>
          </a:p>
          <a:p>
            <a:pPr marL="422909"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Knowing the common options to operate the deployment of an application.</a:t>
            </a:r>
          </a:p>
          <a:p>
            <a:pPr marL="422909"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Knowing the difference between imperative and declarative commands</a:t>
            </a:r>
          </a:p>
          <a:p>
            <a:pPr marL="422909"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Content of today session:</a:t>
            </a:r>
          </a:p>
          <a:p>
            <a:pPr marL="994409" lvl="1"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Managing deployments with </a:t>
            </a:r>
            <a:r>
              <a:rPr lang="en-GB" sz="2960" dirty="0" err="1">
                <a:latin typeface="Calibri" panose="020F0502020204030204" pitchFamily="34" charset="0"/>
                <a:cs typeface="Calibri" panose="020F0502020204030204" pitchFamily="34" charset="0"/>
              </a:rPr>
              <a:t>Kubectl</a:t>
            </a:r>
            <a:r>
              <a:rPr lang="en-GB" sz="2960" dirty="0">
                <a:latin typeface="Calibri" panose="020F0502020204030204" pitchFamily="34" charset="0"/>
                <a:cs typeface="Calibri" panose="020F0502020204030204" pitchFamily="34" charset="0"/>
              </a:rPr>
              <a:t> and plain manifest files</a:t>
            </a:r>
          </a:p>
          <a:p>
            <a:pPr marL="994409" lvl="1"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Managing deployments with </a:t>
            </a:r>
            <a:r>
              <a:rPr lang="en-GB" sz="2960" dirty="0" err="1">
                <a:latin typeface="Calibri" panose="020F0502020204030204" pitchFamily="34" charset="0"/>
                <a:cs typeface="Calibri" panose="020F0502020204030204" pitchFamily="34" charset="0"/>
              </a:rPr>
              <a:t>Kustomize</a:t>
            </a:r>
            <a:r>
              <a:rPr lang="en-GB" sz="2960" dirty="0">
                <a:latin typeface="Calibri" panose="020F0502020204030204" pitchFamily="34" charset="0"/>
                <a:cs typeface="Calibri" panose="020F0502020204030204" pitchFamily="34" charset="0"/>
              </a:rPr>
              <a:t> and manifest patching</a:t>
            </a:r>
          </a:p>
          <a:p>
            <a:pPr marL="994409" lvl="1"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Managing deployments with Helm and templates chart</a:t>
            </a:r>
          </a:p>
          <a:p>
            <a:pPr marL="994409" lvl="1"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Managing deployments with Terraform and HCL templates</a:t>
            </a:r>
          </a:p>
          <a:p>
            <a:pPr marL="994409" lvl="1"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Integration Demo: GitLab, Google Kubernetes Engine and Helm  </a:t>
            </a:r>
          </a:p>
          <a:p>
            <a:pPr marL="422909"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This session has the scope of providing the basic skills to be able to define and execute the deployment of an application in a Kubernetes environment.</a:t>
            </a:r>
          </a:p>
          <a:p>
            <a:pPr marL="422909" indent="-422909" defTabSz="610870" hangingPunct="1">
              <a:spcBef>
                <a:spcPts val="1800"/>
              </a:spcBef>
              <a:buClr>
                <a:srgbClr val="0070C0"/>
              </a:buClr>
              <a:defRPr sz="2960"/>
            </a:pPr>
            <a:endParaRPr lang="en-GB" sz="2960" dirty="0">
              <a:latin typeface="Calibri" panose="020F0502020204030204" pitchFamily="34" charset="0"/>
              <a:cs typeface="Calibri" panose="020F0502020204030204" pitchFamily="34" charset="0"/>
            </a:endParaRPr>
          </a:p>
          <a:p>
            <a:pPr marL="422909"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Speaker: Rauno De Pasquale (Newesis) supported by Marcello </a:t>
            </a:r>
            <a:r>
              <a:rPr lang="en-GB" sz="2960" dirty="0" err="1">
                <a:latin typeface="Calibri" panose="020F0502020204030204" pitchFamily="34" charset="0"/>
                <a:cs typeface="Calibri" panose="020F0502020204030204" pitchFamily="34" charset="0"/>
              </a:rPr>
              <a:t>Testi</a:t>
            </a:r>
            <a:r>
              <a:rPr lang="en-GB" sz="2960" dirty="0">
                <a:latin typeface="Calibri" panose="020F0502020204030204" pitchFamily="34" charset="0"/>
                <a:cs typeface="Calibri" panose="020F0502020204030204" pitchFamily="34" charset="0"/>
              </a:rPr>
              <a:t> (</a:t>
            </a:r>
            <a:r>
              <a:rPr lang="en-GB" sz="2960" dirty="0" err="1">
                <a:latin typeface="Calibri" panose="020F0502020204030204" pitchFamily="34" charset="0"/>
                <a:cs typeface="Calibri" panose="020F0502020204030204" pitchFamily="34" charset="0"/>
              </a:rPr>
              <a:t>SparkFabrik</a:t>
            </a:r>
            <a:r>
              <a:rPr lang="en-GB" sz="2960" dirty="0">
                <a:latin typeface="Calibri" panose="020F0502020204030204" pitchFamily="34" charset="0"/>
                <a:cs typeface="Calibri" panose="020F0502020204030204" pitchFamily="34" charset="0"/>
              </a:rPr>
              <a:t>)</a:t>
            </a:r>
          </a:p>
          <a:p>
            <a:pPr marL="422909"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Organised by: #</a:t>
            </a:r>
            <a:r>
              <a:rPr lang="en-GB" sz="2960" dirty="0" err="1">
                <a:latin typeface="Calibri" panose="020F0502020204030204" pitchFamily="34" charset="0"/>
                <a:cs typeface="Calibri" panose="020F0502020204030204" pitchFamily="34" charset="0"/>
              </a:rPr>
              <a:t>DeltatreLab</a:t>
            </a:r>
            <a:r>
              <a:rPr lang="en-GB" sz="2960" dirty="0">
                <a:latin typeface="Calibri" panose="020F0502020204030204" pitchFamily="34" charset="0"/>
                <a:cs typeface="Calibri" panose="020F0502020204030204" pitchFamily="34" charset="0"/>
              </a:rPr>
              <a:t> supported by #Newesis and #</a:t>
            </a:r>
            <a:r>
              <a:rPr lang="en-GB" sz="2960" dirty="0" err="1">
                <a:latin typeface="Calibri" panose="020F0502020204030204" pitchFamily="34" charset="0"/>
                <a:cs typeface="Calibri" panose="020F0502020204030204" pitchFamily="34" charset="0"/>
              </a:rPr>
              <a:t>SparkFabrik</a:t>
            </a:r>
            <a:endParaRPr lang="en-GB" sz="2960" dirty="0">
              <a:latin typeface="Calibri" panose="020F0502020204030204" pitchFamily="34" charset="0"/>
              <a:cs typeface="Calibri" panose="020F0502020204030204" pitchFamily="34" charset="0"/>
            </a:endParaRPr>
          </a:p>
          <a:p>
            <a:pPr marL="422909"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Powered by: #</a:t>
            </a:r>
            <a:r>
              <a:rPr lang="en-GB" sz="2960" dirty="0" err="1">
                <a:latin typeface="Calibri" panose="020F0502020204030204" pitchFamily="34" charset="0"/>
                <a:cs typeface="Calibri" panose="020F0502020204030204" pitchFamily="34" charset="0"/>
              </a:rPr>
              <a:t>Deltatre</a:t>
            </a:r>
            <a:endParaRPr lang="en-GB" sz="2960" dirty="0">
              <a:latin typeface="Calibri" panose="020F0502020204030204" pitchFamily="34" charset="0"/>
              <a:cs typeface="Calibri" panose="020F0502020204030204" pitchFamily="34" charset="0"/>
            </a:endParaRPr>
          </a:p>
          <a:p>
            <a:pPr marL="422909"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Hashtags: #DeltatreK8S #Containers #Docker #Kubernetes #meetup #webinar</a:t>
            </a:r>
          </a:p>
        </p:txBody>
      </p:sp>
    </p:spTree>
    <p:extLst>
      <p:ext uri="{BB962C8B-B14F-4D97-AF65-F5344CB8AC3E}">
        <p14:creationId xmlns:p14="http://schemas.microsoft.com/office/powerpoint/2010/main" val="137222801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ttore 1 6">
            <a:extLst>
              <a:ext uri="{FF2B5EF4-FFF2-40B4-BE49-F238E27FC236}">
                <a16:creationId xmlns:a16="http://schemas.microsoft.com/office/drawing/2014/main" id="{F2D58FD7-EB4B-1945-B311-2FEC0E78837D}"/>
              </a:ext>
            </a:extLst>
          </p:cNvPr>
          <p:cNvCxnSpPr>
            <a:cxnSpLocks/>
          </p:cNvCxnSpPr>
          <p:nvPr/>
        </p:nvCxnSpPr>
        <p:spPr>
          <a:xfrm flipH="1">
            <a:off x="1049233" y="2538337"/>
            <a:ext cx="11278075" cy="0"/>
          </a:xfrm>
          <a:prstGeom prst="line">
            <a:avLst/>
          </a:prstGeom>
          <a:noFill/>
          <a:ln w="25400" cap="flat">
            <a:solidFill>
              <a:srgbClr val="0070C0"/>
            </a:solidFill>
            <a:prstDash val="sysDash"/>
            <a:miter lim="400000"/>
          </a:ln>
          <a:effectLst/>
          <a:sp3d/>
        </p:spPr>
        <p:style>
          <a:lnRef idx="0">
            <a:scrgbClr r="0" g="0" b="0"/>
          </a:lnRef>
          <a:fillRef idx="0">
            <a:scrgbClr r="0" g="0" b="0"/>
          </a:fillRef>
          <a:effectRef idx="0">
            <a:scrgbClr r="0" g="0" b="0"/>
          </a:effectRef>
          <a:fontRef idx="none"/>
        </p:style>
      </p:cxnSp>
      <p:sp>
        <p:nvSpPr>
          <p:cNvPr id="8" name="Managed CDN Service">
            <a:extLst>
              <a:ext uri="{FF2B5EF4-FFF2-40B4-BE49-F238E27FC236}">
                <a16:creationId xmlns:a16="http://schemas.microsoft.com/office/drawing/2014/main" id="{080C25F1-5616-E149-BE59-D8374E8A99FA}"/>
              </a:ext>
            </a:extLst>
          </p:cNvPr>
          <p:cNvSpPr txBox="1">
            <a:spLocks/>
          </p:cNvSpPr>
          <p:nvPr/>
        </p:nvSpPr>
        <p:spPr>
          <a:xfrm>
            <a:off x="1049233" y="1382636"/>
            <a:ext cx="11170501"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90000" lnSpcReduction="10000"/>
          </a:bodyPr>
          <a:lstStyle>
            <a:lvl1pPr marL="0" marR="0" indent="0" algn="l" defTabSz="792479" rtl="0" latinLnBrk="0">
              <a:lnSpc>
                <a:spcPct val="100000"/>
              </a:lnSpc>
              <a:spcBef>
                <a:spcPts val="3100"/>
              </a:spcBef>
              <a:spcAft>
                <a:spcPts val="0"/>
              </a:spcAft>
              <a:buClrTx/>
              <a:buSzTx/>
              <a:buFontTx/>
              <a:buNone/>
              <a:tabLst/>
              <a:defRPr sz="7200" b="0" i="0" u="none" strike="noStrike" cap="all" spc="0" baseline="0">
                <a:ln>
                  <a:noFill/>
                </a:ln>
                <a:solidFill>
                  <a:srgbClr val="747676"/>
                </a:solidFill>
                <a:uFillTx/>
                <a:latin typeface="+mn-lt"/>
                <a:ea typeface="+mn-ea"/>
                <a:cs typeface="+mn-cs"/>
                <a:sym typeface="DIN Condensed"/>
              </a:defRPr>
            </a:lvl1pPr>
            <a:lvl2pPr marL="0" marR="0" indent="3429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2pPr>
            <a:lvl3pPr marL="0" marR="0" indent="6858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3pPr>
            <a:lvl4pPr marL="0" marR="0" indent="10287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4pPr>
            <a:lvl5pPr marL="0" marR="0" indent="13716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5pPr>
            <a:lvl6pPr marL="0" marR="0" indent="17145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6pPr>
            <a:lvl7pPr marL="0" marR="0" indent="20574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7pPr>
            <a:lvl8pPr marL="0" marR="0" indent="24003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8pPr>
            <a:lvl9pPr marL="0" marR="0" indent="27432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9pPr>
          </a:lstStyle>
          <a:p>
            <a:pPr hangingPunct="1"/>
            <a:r>
              <a:rPr lang="en-GB" dirty="0">
                <a:solidFill>
                  <a:srgbClr val="0070C0"/>
                </a:solidFill>
              </a:rPr>
              <a:t>What this session is not</a:t>
            </a:r>
          </a:p>
        </p:txBody>
      </p:sp>
      <p:pic>
        <p:nvPicPr>
          <p:cNvPr id="13" name="Immagine 12">
            <a:extLst>
              <a:ext uri="{FF2B5EF4-FFF2-40B4-BE49-F238E27FC236}">
                <a16:creationId xmlns:a16="http://schemas.microsoft.com/office/drawing/2014/main" id="{185D1AE4-A47B-E04D-8586-08D187EB39DC}"/>
              </a:ext>
            </a:extLst>
          </p:cNvPr>
          <p:cNvPicPr>
            <a:picLocks noChangeAspect="1"/>
          </p:cNvPicPr>
          <p:nvPr/>
        </p:nvPicPr>
        <p:blipFill>
          <a:blip r:embed="rId3"/>
          <a:stretch>
            <a:fillRect/>
          </a:stretch>
        </p:blipFill>
        <p:spPr>
          <a:xfrm>
            <a:off x="567540" y="12621985"/>
            <a:ext cx="963385" cy="963385"/>
          </a:xfrm>
          <a:prstGeom prst="rect">
            <a:avLst/>
          </a:prstGeom>
        </p:spPr>
      </p:pic>
      <p:sp>
        <p:nvSpPr>
          <p:cNvPr id="9" name="Newesis comes from Noesis, in Plato’s philosophy the highest kind of knowledge,  the faculty of the human mind necessary for understanding what is true or real. But at the same time that knowledge, Noesis, became New and  Easy, this is why Newesis.…">
            <a:extLst>
              <a:ext uri="{FF2B5EF4-FFF2-40B4-BE49-F238E27FC236}">
                <a16:creationId xmlns:a16="http://schemas.microsoft.com/office/drawing/2014/main" id="{6DBD6457-6736-A34C-9B77-FC1D3697DB31}"/>
              </a:ext>
            </a:extLst>
          </p:cNvPr>
          <p:cNvSpPr txBox="1">
            <a:spLocks/>
          </p:cNvSpPr>
          <p:nvPr/>
        </p:nvSpPr>
        <p:spPr>
          <a:xfrm>
            <a:off x="1049232" y="3052234"/>
            <a:ext cx="20743968" cy="9569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5715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1pPr>
            <a:lvl2pPr marL="11430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2pPr>
            <a:lvl3pPr marL="17145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3pPr>
            <a:lvl4pPr marL="22860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4pPr>
            <a:lvl5pPr marL="28575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5pPr>
            <a:lvl6pPr marL="3810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6pPr>
            <a:lvl7pPr marL="4445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7pPr>
            <a:lvl8pPr marL="5080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8pPr>
            <a:lvl9pPr marL="5715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9pPr>
          </a:lstStyle>
          <a:p>
            <a:pPr marL="422909" indent="-422909" defTabSz="610870" hangingPunct="1">
              <a:spcBef>
                <a:spcPts val="1800"/>
              </a:spcBef>
              <a:buClr>
                <a:srgbClr val="0070C0"/>
              </a:buClr>
              <a:defRPr sz="2960"/>
            </a:pPr>
            <a:endParaRPr lang="en-GB" sz="2960" dirty="0">
              <a:latin typeface="Calibri" panose="020F0502020204030204" pitchFamily="34" charset="0"/>
              <a:cs typeface="Calibri" panose="020F0502020204030204" pitchFamily="34" charset="0"/>
            </a:endParaRPr>
          </a:p>
          <a:p>
            <a:pPr marL="422909"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How to manage your GIT repository</a:t>
            </a:r>
          </a:p>
          <a:p>
            <a:pPr marL="422909"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List and comparison between CI\CD platforms</a:t>
            </a:r>
          </a:p>
          <a:p>
            <a:pPr marL="422909"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Deep dive in CI\CD as for example how to integrate automatic testing in CI\CD workflow</a:t>
            </a:r>
          </a:p>
          <a:p>
            <a:pPr marL="422909"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How to build the application into Docker Images</a:t>
            </a:r>
          </a:p>
          <a:p>
            <a:pPr marL="994409" lvl="1"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Refer to:</a:t>
            </a:r>
          </a:p>
          <a:p>
            <a:pPr marL="1565909" lvl="2"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Monday 25-May 17:30 --&gt; 19:30 - Kubernetes the </a:t>
            </a:r>
            <a:r>
              <a:rPr lang="en-GB" sz="2960" dirty="0" err="1">
                <a:latin typeface="Calibri" panose="020F0502020204030204" pitchFamily="34" charset="0"/>
                <a:cs typeface="Calibri" panose="020F0502020204030204" pitchFamily="34" charset="0"/>
              </a:rPr>
              <a:t>Deltatre</a:t>
            </a:r>
            <a:r>
              <a:rPr lang="en-GB" sz="2960" dirty="0">
                <a:latin typeface="Calibri" panose="020F0502020204030204" pitchFamily="34" charset="0"/>
                <a:cs typeface="Calibri" panose="020F0502020204030204" pitchFamily="34" charset="0"/>
              </a:rPr>
              <a:t> way: Docker in Action</a:t>
            </a:r>
          </a:p>
          <a:p>
            <a:pPr marL="422909"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Managing deployments with Custom Resources and Operators</a:t>
            </a:r>
          </a:p>
          <a:p>
            <a:pPr marL="994409" lvl="1"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Wait for:</a:t>
            </a:r>
          </a:p>
          <a:p>
            <a:pPr marL="1565909" lvl="2"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Monday 22-Jun  17:30 --&gt; 19:30 -  Kubernetes the </a:t>
            </a:r>
            <a:r>
              <a:rPr lang="en-GB" sz="2960" dirty="0" err="1">
                <a:latin typeface="Calibri" panose="020F0502020204030204" pitchFamily="34" charset="0"/>
                <a:cs typeface="Calibri" panose="020F0502020204030204" pitchFamily="34" charset="0"/>
              </a:rPr>
              <a:t>Deltatre</a:t>
            </a:r>
            <a:r>
              <a:rPr lang="en-GB" sz="2960" dirty="0">
                <a:latin typeface="Calibri" panose="020F0502020204030204" pitchFamily="34" charset="0"/>
                <a:cs typeface="Calibri" panose="020F0502020204030204" pitchFamily="34" charset="0"/>
              </a:rPr>
              <a:t> way: Kubernetes extensibility: CRD &amp; Operators</a:t>
            </a:r>
          </a:p>
        </p:txBody>
      </p:sp>
    </p:spTree>
    <p:extLst>
      <p:ext uri="{BB962C8B-B14F-4D97-AF65-F5344CB8AC3E}">
        <p14:creationId xmlns:p14="http://schemas.microsoft.com/office/powerpoint/2010/main" val="83790208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ttore 1 6">
            <a:extLst>
              <a:ext uri="{FF2B5EF4-FFF2-40B4-BE49-F238E27FC236}">
                <a16:creationId xmlns:a16="http://schemas.microsoft.com/office/drawing/2014/main" id="{F2D58FD7-EB4B-1945-B311-2FEC0E78837D}"/>
              </a:ext>
            </a:extLst>
          </p:cNvPr>
          <p:cNvCxnSpPr>
            <a:cxnSpLocks/>
          </p:cNvCxnSpPr>
          <p:nvPr/>
        </p:nvCxnSpPr>
        <p:spPr>
          <a:xfrm flipH="1">
            <a:off x="1049233" y="2538337"/>
            <a:ext cx="11278075" cy="0"/>
          </a:xfrm>
          <a:prstGeom prst="line">
            <a:avLst/>
          </a:prstGeom>
          <a:noFill/>
          <a:ln w="25400" cap="flat">
            <a:solidFill>
              <a:srgbClr val="0070C0"/>
            </a:solidFill>
            <a:prstDash val="sysDash"/>
            <a:miter lim="400000"/>
          </a:ln>
          <a:effectLst/>
          <a:sp3d/>
        </p:spPr>
        <p:style>
          <a:lnRef idx="0">
            <a:scrgbClr r="0" g="0" b="0"/>
          </a:lnRef>
          <a:fillRef idx="0">
            <a:scrgbClr r="0" g="0" b="0"/>
          </a:fillRef>
          <a:effectRef idx="0">
            <a:scrgbClr r="0" g="0" b="0"/>
          </a:effectRef>
          <a:fontRef idx="none"/>
        </p:style>
      </p:cxnSp>
      <p:sp>
        <p:nvSpPr>
          <p:cNvPr id="8" name="Managed CDN Service">
            <a:extLst>
              <a:ext uri="{FF2B5EF4-FFF2-40B4-BE49-F238E27FC236}">
                <a16:creationId xmlns:a16="http://schemas.microsoft.com/office/drawing/2014/main" id="{080C25F1-5616-E149-BE59-D8374E8A99FA}"/>
              </a:ext>
            </a:extLst>
          </p:cNvPr>
          <p:cNvSpPr txBox="1">
            <a:spLocks/>
          </p:cNvSpPr>
          <p:nvPr/>
        </p:nvSpPr>
        <p:spPr>
          <a:xfrm>
            <a:off x="1049233" y="1382636"/>
            <a:ext cx="11170501"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90000" lnSpcReduction="10000"/>
          </a:bodyPr>
          <a:lstStyle>
            <a:lvl1pPr marL="0" marR="0" indent="0" algn="l" defTabSz="792479" rtl="0" latinLnBrk="0">
              <a:lnSpc>
                <a:spcPct val="100000"/>
              </a:lnSpc>
              <a:spcBef>
                <a:spcPts val="3100"/>
              </a:spcBef>
              <a:spcAft>
                <a:spcPts val="0"/>
              </a:spcAft>
              <a:buClrTx/>
              <a:buSzTx/>
              <a:buFontTx/>
              <a:buNone/>
              <a:tabLst/>
              <a:defRPr sz="7200" b="0" i="0" u="none" strike="noStrike" cap="all" spc="0" baseline="0">
                <a:ln>
                  <a:noFill/>
                </a:ln>
                <a:solidFill>
                  <a:srgbClr val="747676"/>
                </a:solidFill>
                <a:uFillTx/>
                <a:latin typeface="+mn-lt"/>
                <a:ea typeface="+mn-ea"/>
                <a:cs typeface="+mn-cs"/>
                <a:sym typeface="DIN Condensed"/>
              </a:defRPr>
            </a:lvl1pPr>
            <a:lvl2pPr marL="0" marR="0" indent="3429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2pPr>
            <a:lvl3pPr marL="0" marR="0" indent="6858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3pPr>
            <a:lvl4pPr marL="0" marR="0" indent="10287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4pPr>
            <a:lvl5pPr marL="0" marR="0" indent="13716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5pPr>
            <a:lvl6pPr marL="0" marR="0" indent="17145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6pPr>
            <a:lvl7pPr marL="0" marR="0" indent="20574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7pPr>
            <a:lvl8pPr marL="0" marR="0" indent="24003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8pPr>
            <a:lvl9pPr marL="0" marR="0" indent="27432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9pPr>
          </a:lstStyle>
          <a:p>
            <a:pPr hangingPunct="1"/>
            <a:r>
              <a:rPr lang="en-GB" dirty="0">
                <a:solidFill>
                  <a:srgbClr val="0070C0"/>
                </a:solidFill>
              </a:rPr>
              <a:t>Imperative vs declarative</a:t>
            </a:r>
          </a:p>
        </p:txBody>
      </p:sp>
      <p:pic>
        <p:nvPicPr>
          <p:cNvPr id="13" name="Immagine 12">
            <a:extLst>
              <a:ext uri="{FF2B5EF4-FFF2-40B4-BE49-F238E27FC236}">
                <a16:creationId xmlns:a16="http://schemas.microsoft.com/office/drawing/2014/main" id="{185D1AE4-A47B-E04D-8586-08D187EB39DC}"/>
              </a:ext>
            </a:extLst>
          </p:cNvPr>
          <p:cNvPicPr>
            <a:picLocks noChangeAspect="1"/>
          </p:cNvPicPr>
          <p:nvPr/>
        </p:nvPicPr>
        <p:blipFill>
          <a:blip r:embed="rId3"/>
          <a:stretch>
            <a:fillRect/>
          </a:stretch>
        </p:blipFill>
        <p:spPr>
          <a:xfrm>
            <a:off x="567540" y="12621985"/>
            <a:ext cx="963385" cy="963385"/>
          </a:xfrm>
          <a:prstGeom prst="rect">
            <a:avLst/>
          </a:prstGeom>
        </p:spPr>
      </p:pic>
      <p:sp>
        <p:nvSpPr>
          <p:cNvPr id="9" name="Newesis comes from Noesis, in Plato’s philosophy the highest kind of knowledge,  the faculty of the human mind necessary for understanding what is true or real. But at the same time that knowledge, Noesis, became New and  Easy, this is why Newesis.…">
            <a:extLst>
              <a:ext uri="{FF2B5EF4-FFF2-40B4-BE49-F238E27FC236}">
                <a16:creationId xmlns:a16="http://schemas.microsoft.com/office/drawing/2014/main" id="{6DBD6457-6736-A34C-9B77-FC1D3697DB31}"/>
              </a:ext>
            </a:extLst>
          </p:cNvPr>
          <p:cNvSpPr txBox="1">
            <a:spLocks/>
          </p:cNvSpPr>
          <p:nvPr/>
        </p:nvSpPr>
        <p:spPr>
          <a:xfrm>
            <a:off x="1049232" y="2678038"/>
            <a:ext cx="20743968" cy="99439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5715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1pPr>
            <a:lvl2pPr marL="11430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2pPr>
            <a:lvl3pPr marL="17145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3pPr>
            <a:lvl4pPr marL="22860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4pPr>
            <a:lvl5pPr marL="2857500" marR="0" indent="-571500" algn="l" defTabSz="825500" rtl="0" latinLnBrk="0">
              <a:lnSpc>
                <a:spcPct val="100000"/>
              </a:lnSpc>
              <a:spcBef>
                <a:spcPts val="2500"/>
              </a:spcBef>
              <a:spcAft>
                <a:spcPts val="0"/>
              </a:spcAft>
              <a:buClrTx/>
              <a:buSzPct val="75000"/>
              <a:buFont typeface="Zapf Dingbats"/>
              <a:buChar char="➤"/>
              <a:tabLst/>
              <a:defRPr sz="4000" b="0" i="0" u="none" strike="noStrike" cap="none" spc="0" baseline="0">
                <a:ln>
                  <a:noFill/>
                </a:ln>
                <a:solidFill>
                  <a:srgbClr val="5C5C5C"/>
                </a:solidFill>
                <a:uFillTx/>
                <a:latin typeface="Iowan Old Style"/>
                <a:ea typeface="Iowan Old Style"/>
                <a:cs typeface="Iowan Old Style"/>
                <a:sym typeface="Iowan Old Style"/>
              </a:defRPr>
            </a:lvl5pPr>
            <a:lvl6pPr marL="3810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6pPr>
            <a:lvl7pPr marL="4445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7pPr>
            <a:lvl8pPr marL="5080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8pPr>
            <a:lvl9pPr marL="5715000" marR="0" indent="-635000" algn="l" defTabSz="825500" rtl="0" latinLnBrk="0">
              <a:lnSpc>
                <a:spcPct val="100000"/>
              </a:lnSpc>
              <a:spcBef>
                <a:spcPts val="2500"/>
              </a:spcBef>
              <a:spcAft>
                <a:spcPts val="0"/>
              </a:spcAft>
              <a:buClrTx/>
              <a:buSzPct val="75000"/>
              <a:buFont typeface="Zapf Dingbats"/>
              <a:buChar char="➤"/>
              <a:tabLst/>
              <a:defRPr sz="4500" b="0" i="0" u="none" strike="noStrike" cap="none" spc="0" baseline="0">
                <a:ln>
                  <a:noFill/>
                </a:ln>
                <a:solidFill>
                  <a:srgbClr val="5C5C5C"/>
                </a:solidFill>
                <a:uFillTx/>
                <a:latin typeface="Iowan Old Style"/>
                <a:ea typeface="Iowan Old Style"/>
                <a:cs typeface="Iowan Old Style"/>
                <a:sym typeface="Iowan Old Style"/>
              </a:defRPr>
            </a:lvl9pPr>
          </a:lstStyle>
          <a:p>
            <a:pPr marL="422909" indent="-422909" defTabSz="610870" hangingPunct="1">
              <a:spcBef>
                <a:spcPts val="1800"/>
              </a:spcBef>
              <a:buClr>
                <a:srgbClr val="0070C0"/>
              </a:buClr>
              <a:defRPr sz="2960"/>
            </a:pPr>
            <a:endParaRPr lang="en-GB" sz="2960" dirty="0">
              <a:latin typeface="Calibri" panose="020F0502020204030204" pitchFamily="34" charset="0"/>
              <a:cs typeface="Calibri" panose="020F0502020204030204" pitchFamily="34" charset="0"/>
            </a:endParaRPr>
          </a:p>
          <a:p>
            <a:pPr marL="422909"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Imperative</a:t>
            </a:r>
          </a:p>
          <a:p>
            <a:pPr marL="994409" lvl="1"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Execute a command</a:t>
            </a:r>
          </a:p>
          <a:p>
            <a:pPr marL="422909" indent="-422909" defTabSz="610870" hangingPunct="1">
              <a:spcBef>
                <a:spcPts val="1800"/>
              </a:spcBef>
              <a:buClr>
                <a:srgbClr val="0070C0"/>
              </a:buClr>
              <a:defRPr sz="2960"/>
            </a:pPr>
            <a:endParaRPr lang="en-GB" sz="2960" dirty="0">
              <a:latin typeface="Calibri" panose="020F0502020204030204" pitchFamily="34" charset="0"/>
              <a:cs typeface="Calibri" panose="020F0502020204030204" pitchFamily="34" charset="0"/>
            </a:endParaRPr>
          </a:p>
          <a:p>
            <a:pPr marL="422909" indent="-422909" defTabSz="610870" hangingPunct="1">
              <a:spcBef>
                <a:spcPts val="1800"/>
              </a:spcBef>
              <a:buClr>
                <a:srgbClr val="0070C0"/>
              </a:buClr>
              <a:defRPr sz="2960"/>
            </a:pPr>
            <a:endParaRPr lang="en-GB" sz="2960" dirty="0">
              <a:latin typeface="Calibri" panose="020F0502020204030204" pitchFamily="34" charset="0"/>
              <a:cs typeface="Calibri" panose="020F0502020204030204" pitchFamily="34" charset="0"/>
            </a:endParaRPr>
          </a:p>
          <a:p>
            <a:pPr marL="0" indent="0" defTabSz="610870" hangingPunct="1">
              <a:spcBef>
                <a:spcPts val="1800"/>
              </a:spcBef>
              <a:buClr>
                <a:srgbClr val="0070C0"/>
              </a:buClr>
              <a:buNone/>
              <a:defRPr sz="2960"/>
            </a:pPr>
            <a:endParaRPr lang="en-GB" sz="2960" dirty="0">
              <a:latin typeface="Calibri" panose="020F0502020204030204" pitchFamily="34" charset="0"/>
              <a:cs typeface="Calibri" panose="020F0502020204030204" pitchFamily="34" charset="0"/>
            </a:endParaRPr>
          </a:p>
          <a:p>
            <a:pPr marL="422909"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Declarative</a:t>
            </a:r>
          </a:p>
          <a:p>
            <a:pPr marL="994409" lvl="1" indent="-422909" defTabSz="610870" hangingPunct="1">
              <a:spcBef>
                <a:spcPts val="1800"/>
              </a:spcBef>
              <a:buClr>
                <a:srgbClr val="0070C0"/>
              </a:buClr>
              <a:defRPr sz="2960"/>
            </a:pPr>
            <a:r>
              <a:rPr lang="en-GB" sz="2960" dirty="0">
                <a:latin typeface="Calibri" panose="020F0502020204030204" pitchFamily="34" charset="0"/>
                <a:cs typeface="Calibri" panose="020F0502020204030204" pitchFamily="34" charset="0"/>
              </a:rPr>
              <a:t>Define the desired state</a:t>
            </a:r>
          </a:p>
        </p:txBody>
      </p:sp>
      <p:pic>
        <p:nvPicPr>
          <p:cNvPr id="2" name="Picture 1">
            <a:extLst>
              <a:ext uri="{FF2B5EF4-FFF2-40B4-BE49-F238E27FC236}">
                <a16:creationId xmlns:a16="http://schemas.microsoft.com/office/drawing/2014/main" id="{45842751-9156-7449-958F-AF8C2B91A663}"/>
              </a:ext>
            </a:extLst>
          </p:cNvPr>
          <p:cNvPicPr>
            <a:picLocks noChangeAspect="1"/>
          </p:cNvPicPr>
          <p:nvPr/>
        </p:nvPicPr>
        <p:blipFill>
          <a:blip r:embed="rId4"/>
          <a:stretch>
            <a:fillRect/>
          </a:stretch>
        </p:blipFill>
        <p:spPr>
          <a:xfrm>
            <a:off x="11557415" y="4644242"/>
            <a:ext cx="12305035" cy="6337093"/>
          </a:xfrm>
          <a:prstGeom prst="rect">
            <a:avLst/>
          </a:prstGeom>
        </p:spPr>
      </p:pic>
      <p:pic>
        <p:nvPicPr>
          <p:cNvPr id="4" name="Picture 3">
            <a:extLst>
              <a:ext uri="{FF2B5EF4-FFF2-40B4-BE49-F238E27FC236}">
                <a16:creationId xmlns:a16="http://schemas.microsoft.com/office/drawing/2014/main" id="{97FB878F-1019-174B-AA96-01E6EED7C9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2966" y="6082938"/>
            <a:ext cx="5816600" cy="609600"/>
          </a:xfrm>
          <a:prstGeom prst="rect">
            <a:avLst/>
          </a:prstGeom>
        </p:spPr>
      </p:pic>
      <p:pic>
        <p:nvPicPr>
          <p:cNvPr id="6" name="Picture 5">
            <a:extLst>
              <a:ext uri="{FF2B5EF4-FFF2-40B4-BE49-F238E27FC236}">
                <a16:creationId xmlns:a16="http://schemas.microsoft.com/office/drawing/2014/main" id="{62069EF7-0C17-F34C-A0D5-8A78B1B5A8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2066" y="5369940"/>
            <a:ext cx="4978400" cy="584200"/>
          </a:xfrm>
          <a:prstGeom prst="rect">
            <a:avLst/>
          </a:prstGeom>
        </p:spPr>
      </p:pic>
      <p:pic>
        <p:nvPicPr>
          <p:cNvPr id="11" name="Picture 10">
            <a:extLst>
              <a:ext uri="{FF2B5EF4-FFF2-40B4-BE49-F238E27FC236}">
                <a16:creationId xmlns:a16="http://schemas.microsoft.com/office/drawing/2014/main" id="{5C495E76-3259-8648-A142-DCCA8FDBB6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61166" y="4644242"/>
            <a:ext cx="6680200" cy="596900"/>
          </a:xfrm>
          <a:prstGeom prst="rect">
            <a:avLst/>
          </a:prstGeom>
        </p:spPr>
      </p:pic>
      <p:pic>
        <p:nvPicPr>
          <p:cNvPr id="16" name="Picture 15">
            <a:extLst>
              <a:ext uri="{FF2B5EF4-FFF2-40B4-BE49-F238E27FC236}">
                <a16:creationId xmlns:a16="http://schemas.microsoft.com/office/drawing/2014/main" id="{B9028CEB-8266-D343-81F3-C1AD0A9999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8029" y="8105746"/>
            <a:ext cx="4366061" cy="4377401"/>
          </a:xfrm>
          <a:prstGeom prst="rect">
            <a:avLst/>
          </a:prstGeom>
        </p:spPr>
      </p:pic>
    </p:spTree>
    <p:extLst>
      <p:ext uri="{BB962C8B-B14F-4D97-AF65-F5344CB8AC3E}">
        <p14:creationId xmlns:p14="http://schemas.microsoft.com/office/powerpoint/2010/main" val="425839788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095A2C08-6E4A-0540-A226-B779D24F2F9A}"/>
              </a:ext>
            </a:extLst>
          </p:cNvPr>
          <p:cNvSpPr>
            <a:spLocks noGrp="1"/>
          </p:cNvSpPr>
          <p:nvPr>
            <p:ph type="body" sz="quarter" idx="13"/>
          </p:nvPr>
        </p:nvSpPr>
        <p:spPr/>
        <p:txBody>
          <a:bodyPr/>
          <a:lstStyle/>
          <a:p>
            <a:r>
              <a:rPr lang="en-GB" dirty="0"/>
              <a:t>Imperative vs Declarative</a:t>
            </a:r>
          </a:p>
          <a:p>
            <a:r>
              <a:rPr lang="en-GB" dirty="0"/>
              <a:t>Demo</a:t>
            </a:r>
          </a:p>
        </p:txBody>
      </p:sp>
      <p:pic>
        <p:nvPicPr>
          <p:cNvPr id="3" name="Immagine 12">
            <a:extLst>
              <a:ext uri="{FF2B5EF4-FFF2-40B4-BE49-F238E27FC236}">
                <a16:creationId xmlns:a16="http://schemas.microsoft.com/office/drawing/2014/main" id="{7E34089A-1255-9D46-9B18-4A4CCA4F4537}"/>
              </a:ext>
            </a:extLst>
          </p:cNvPr>
          <p:cNvPicPr>
            <a:picLocks noChangeAspect="1"/>
          </p:cNvPicPr>
          <p:nvPr/>
        </p:nvPicPr>
        <p:blipFill>
          <a:blip r:embed="rId3"/>
          <a:stretch>
            <a:fillRect/>
          </a:stretch>
        </p:blipFill>
        <p:spPr>
          <a:xfrm>
            <a:off x="27710" y="12669488"/>
            <a:ext cx="963385" cy="963385"/>
          </a:xfrm>
          <a:prstGeom prst="rect">
            <a:avLst/>
          </a:prstGeom>
        </p:spPr>
      </p:pic>
    </p:spTree>
    <p:extLst>
      <p:ext uri="{BB962C8B-B14F-4D97-AF65-F5344CB8AC3E}">
        <p14:creationId xmlns:p14="http://schemas.microsoft.com/office/powerpoint/2010/main" val="60001682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ttore 1 6">
            <a:extLst>
              <a:ext uri="{FF2B5EF4-FFF2-40B4-BE49-F238E27FC236}">
                <a16:creationId xmlns:a16="http://schemas.microsoft.com/office/drawing/2014/main" id="{F2D58FD7-EB4B-1945-B311-2FEC0E78837D}"/>
              </a:ext>
            </a:extLst>
          </p:cNvPr>
          <p:cNvCxnSpPr>
            <a:cxnSpLocks/>
          </p:cNvCxnSpPr>
          <p:nvPr/>
        </p:nvCxnSpPr>
        <p:spPr>
          <a:xfrm flipH="1">
            <a:off x="1049233" y="2538337"/>
            <a:ext cx="11278075" cy="0"/>
          </a:xfrm>
          <a:prstGeom prst="line">
            <a:avLst/>
          </a:prstGeom>
          <a:noFill/>
          <a:ln w="25400" cap="flat">
            <a:solidFill>
              <a:srgbClr val="0070C0"/>
            </a:solidFill>
            <a:prstDash val="sysDash"/>
            <a:miter lim="400000"/>
          </a:ln>
          <a:effectLst/>
          <a:sp3d/>
        </p:spPr>
        <p:style>
          <a:lnRef idx="0">
            <a:scrgbClr r="0" g="0" b="0"/>
          </a:lnRef>
          <a:fillRef idx="0">
            <a:scrgbClr r="0" g="0" b="0"/>
          </a:fillRef>
          <a:effectRef idx="0">
            <a:scrgbClr r="0" g="0" b="0"/>
          </a:effectRef>
          <a:fontRef idx="none"/>
        </p:style>
      </p:cxnSp>
      <p:sp>
        <p:nvSpPr>
          <p:cNvPr id="8" name="Managed CDN Service">
            <a:extLst>
              <a:ext uri="{FF2B5EF4-FFF2-40B4-BE49-F238E27FC236}">
                <a16:creationId xmlns:a16="http://schemas.microsoft.com/office/drawing/2014/main" id="{080C25F1-5616-E149-BE59-D8374E8A99FA}"/>
              </a:ext>
            </a:extLst>
          </p:cNvPr>
          <p:cNvSpPr txBox="1">
            <a:spLocks/>
          </p:cNvSpPr>
          <p:nvPr/>
        </p:nvSpPr>
        <p:spPr>
          <a:xfrm>
            <a:off x="1049233" y="1382636"/>
            <a:ext cx="11170501"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90000" lnSpcReduction="10000"/>
          </a:bodyPr>
          <a:lstStyle>
            <a:lvl1pPr marL="0" marR="0" indent="0" algn="l" defTabSz="792479" rtl="0" latinLnBrk="0">
              <a:lnSpc>
                <a:spcPct val="100000"/>
              </a:lnSpc>
              <a:spcBef>
                <a:spcPts val="3100"/>
              </a:spcBef>
              <a:spcAft>
                <a:spcPts val="0"/>
              </a:spcAft>
              <a:buClrTx/>
              <a:buSzTx/>
              <a:buFontTx/>
              <a:buNone/>
              <a:tabLst/>
              <a:defRPr sz="7200" b="0" i="0" u="none" strike="noStrike" cap="all" spc="0" baseline="0">
                <a:ln>
                  <a:noFill/>
                </a:ln>
                <a:solidFill>
                  <a:srgbClr val="747676"/>
                </a:solidFill>
                <a:uFillTx/>
                <a:latin typeface="+mn-lt"/>
                <a:ea typeface="+mn-ea"/>
                <a:cs typeface="+mn-cs"/>
                <a:sym typeface="DIN Condensed"/>
              </a:defRPr>
            </a:lvl1pPr>
            <a:lvl2pPr marL="0" marR="0" indent="3429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2pPr>
            <a:lvl3pPr marL="0" marR="0" indent="6858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3pPr>
            <a:lvl4pPr marL="0" marR="0" indent="10287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4pPr>
            <a:lvl5pPr marL="0" marR="0" indent="13716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5pPr>
            <a:lvl6pPr marL="0" marR="0" indent="17145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6pPr>
            <a:lvl7pPr marL="0" marR="0" indent="20574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7pPr>
            <a:lvl8pPr marL="0" marR="0" indent="24003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8pPr>
            <a:lvl9pPr marL="0" marR="0" indent="27432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9pPr>
          </a:lstStyle>
          <a:p>
            <a:pPr hangingPunct="1"/>
            <a:r>
              <a:rPr lang="en-GB" dirty="0">
                <a:solidFill>
                  <a:srgbClr val="0070C0"/>
                </a:solidFill>
              </a:rPr>
              <a:t>Why ”Kubernetes CI\CD”?</a:t>
            </a:r>
          </a:p>
        </p:txBody>
      </p:sp>
      <p:pic>
        <p:nvPicPr>
          <p:cNvPr id="13" name="Immagine 12">
            <a:extLst>
              <a:ext uri="{FF2B5EF4-FFF2-40B4-BE49-F238E27FC236}">
                <a16:creationId xmlns:a16="http://schemas.microsoft.com/office/drawing/2014/main" id="{185D1AE4-A47B-E04D-8586-08D187EB39DC}"/>
              </a:ext>
            </a:extLst>
          </p:cNvPr>
          <p:cNvPicPr>
            <a:picLocks noChangeAspect="1"/>
          </p:cNvPicPr>
          <p:nvPr/>
        </p:nvPicPr>
        <p:blipFill>
          <a:blip r:embed="rId3"/>
          <a:stretch>
            <a:fillRect/>
          </a:stretch>
        </p:blipFill>
        <p:spPr>
          <a:xfrm>
            <a:off x="567540" y="12621985"/>
            <a:ext cx="963385" cy="963385"/>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366173A6-4C5D-4B4D-9708-68A5F8602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9171" y="4496826"/>
            <a:ext cx="19517823" cy="5136269"/>
          </a:xfrm>
          <a:prstGeom prst="rect">
            <a:avLst/>
          </a:prstGeom>
        </p:spPr>
      </p:pic>
    </p:spTree>
    <p:extLst>
      <p:ext uri="{BB962C8B-B14F-4D97-AF65-F5344CB8AC3E}">
        <p14:creationId xmlns:p14="http://schemas.microsoft.com/office/powerpoint/2010/main" val="231530101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ttore 1 6">
            <a:extLst>
              <a:ext uri="{FF2B5EF4-FFF2-40B4-BE49-F238E27FC236}">
                <a16:creationId xmlns:a16="http://schemas.microsoft.com/office/drawing/2014/main" id="{F2D58FD7-EB4B-1945-B311-2FEC0E78837D}"/>
              </a:ext>
            </a:extLst>
          </p:cNvPr>
          <p:cNvCxnSpPr>
            <a:cxnSpLocks/>
          </p:cNvCxnSpPr>
          <p:nvPr/>
        </p:nvCxnSpPr>
        <p:spPr>
          <a:xfrm flipH="1">
            <a:off x="1049233" y="2538337"/>
            <a:ext cx="11278075" cy="0"/>
          </a:xfrm>
          <a:prstGeom prst="line">
            <a:avLst/>
          </a:prstGeom>
          <a:noFill/>
          <a:ln w="25400" cap="flat">
            <a:solidFill>
              <a:srgbClr val="0070C0"/>
            </a:solidFill>
            <a:prstDash val="sysDash"/>
            <a:miter lim="400000"/>
          </a:ln>
          <a:effectLst/>
          <a:sp3d/>
        </p:spPr>
        <p:style>
          <a:lnRef idx="0">
            <a:scrgbClr r="0" g="0" b="0"/>
          </a:lnRef>
          <a:fillRef idx="0">
            <a:scrgbClr r="0" g="0" b="0"/>
          </a:fillRef>
          <a:effectRef idx="0">
            <a:scrgbClr r="0" g="0" b="0"/>
          </a:effectRef>
          <a:fontRef idx="none"/>
        </p:style>
      </p:cxnSp>
      <p:sp>
        <p:nvSpPr>
          <p:cNvPr id="8" name="Managed CDN Service">
            <a:extLst>
              <a:ext uri="{FF2B5EF4-FFF2-40B4-BE49-F238E27FC236}">
                <a16:creationId xmlns:a16="http://schemas.microsoft.com/office/drawing/2014/main" id="{080C25F1-5616-E149-BE59-D8374E8A99FA}"/>
              </a:ext>
            </a:extLst>
          </p:cNvPr>
          <p:cNvSpPr txBox="1">
            <a:spLocks/>
          </p:cNvSpPr>
          <p:nvPr/>
        </p:nvSpPr>
        <p:spPr>
          <a:xfrm>
            <a:off x="1049233" y="1382636"/>
            <a:ext cx="12666767"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90000" lnSpcReduction="10000"/>
          </a:bodyPr>
          <a:lstStyle>
            <a:lvl1pPr marL="0" marR="0" indent="0" algn="l" defTabSz="792479" rtl="0" latinLnBrk="0">
              <a:lnSpc>
                <a:spcPct val="100000"/>
              </a:lnSpc>
              <a:spcBef>
                <a:spcPts val="3100"/>
              </a:spcBef>
              <a:spcAft>
                <a:spcPts val="0"/>
              </a:spcAft>
              <a:buClrTx/>
              <a:buSzTx/>
              <a:buFontTx/>
              <a:buNone/>
              <a:tabLst/>
              <a:defRPr sz="7200" b="0" i="0" u="none" strike="noStrike" cap="all" spc="0" baseline="0">
                <a:ln>
                  <a:noFill/>
                </a:ln>
                <a:solidFill>
                  <a:srgbClr val="747676"/>
                </a:solidFill>
                <a:uFillTx/>
                <a:latin typeface="+mn-lt"/>
                <a:ea typeface="+mn-ea"/>
                <a:cs typeface="+mn-cs"/>
                <a:sym typeface="DIN Condensed"/>
              </a:defRPr>
            </a:lvl1pPr>
            <a:lvl2pPr marL="0" marR="0" indent="3429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2pPr>
            <a:lvl3pPr marL="0" marR="0" indent="6858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3pPr>
            <a:lvl4pPr marL="0" marR="0" indent="10287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4pPr>
            <a:lvl5pPr marL="0" marR="0" indent="13716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5pPr>
            <a:lvl6pPr marL="0" marR="0" indent="17145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6pPr>
            <a:lvl7pPr marL="0" marR="0" indent="20574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7pPr>
            <a:lvl8pPr marL="0" marR="0" indent="24003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8pPr>
            <a:lvl9pPr marL="0" marR="0" indent="27432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9pPr>
          </a:lstStyle>
          <a:p>
            <a:pPr hangingPunct="1"/>
            <a:r>
              <a:rPr lang="en-GB" dirty="0">
                <a:solidFill>
                  <a:srgbClr val="0070C0"/>
                </a:solidFill>
              </a:rPr>
              <a:t>What composes an application Deployment </a:t>
            </a:r>
          </a:p>
        </p:txBody>
      </p:sp>
      <p:pic>
        <p:nvPicPr>
          <p:cNvPr id="13" name="Immagine 12">
            <a:extLst>
              <a:ext uri="{FF2B5EF4-FFF2-40B4-BE49-F238E27FC236}">
                <a16:creationId xmlns:a16="http://schemas.microsoft.com/office/drawing/2014/main" id="{185D1AE4-A47B-E04D-8586-08D187EB39DC}"/>
              </a:ext>
            </a:extLst>
          </p:cNvPr>
          <p:cNvPicPr>
            <a:picLocks noChangeAspect="1"/>
          </p:cNvPicPr>
          <p:nvPr/>
        </p:nvPicPr>
        <p:blipFill>
          <a:blip r:embed="rId3"/>
          <a:stretch>
            <a:fillRect/>
          </a:stretch>
        </p:blipFill>
        <p:spPr>
          <a:xfrm>
            <a:off x="0" y="12656276"/>
            <a:ext cx="1059724" cy="1059724"/>
          </a:xfrm>
          <a:prstGeom prst="rect">
            <a:avLst/>
          </a:prstGeom>
        </p:spPr>
      </p:pic>
      <p:sp>
        <p:nvSpPr>
          <p:cNvPr id="2" name="Rounded Rectangle 1">
            <a:extLst>
              <a:ext uri="{FF2B5EF4-FFF2-40B4-BE49-F238E27FC236}">
                <a16:creationId xmlns:a16="http://schemas.microsoft.com/office/drawing/2014/main" id="{39F1A5DB-E478-7042-887D-9A5E69D9A3B6}"/>
              </a:ext>
            </a:extLst>
          </p:cNvPr>
          <p:cNvSpPr/>
          <p:nvPr/>
        </p:nvSpPr>
        <p:spPr>
          <a:xfrm>
            <a:off x="1575526" y="4572117"/>
            <a:ext cx="4103649" cy="780355"/>
          </a:xfrm>
          <a:prstGeom prst="roundRect">
            <a:avLst/>
          </a:prstGeom>
          <a:solidFill>
            <a:srgbClr val="0070C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GB" sz="3500" b="0" i="0" u="none" strike="noStrike" cap="none" spc="0" normalizeH="0" baseline="0" dirty="0">
                <a:ln>
                  <a:noFill/>
                </a:ln>
                <a:solidFill>
                  <a:srgbClr val="FFFFFF"/>
                </a:solidFill>
                <a:effectLst/>
                <a:uFillTx/>
                <a:latin typeface="DIN Alternate"/>
                <a:ea typeface="DIN Alternate"/>
                <a:cs typeface="DIN Alternate"/>
                <a:sym typeface="DIN Alternate"/>
              </a:rPr>
              <a:t>POD</a:t>
            </a:r>
          </a:p>
        </p:txBody>
      </p:sp>
      <p:sp>
        <p:nvSpPr>
          <p:cNvPr id="10" name="Rounded Rectangle 9">
            <a:extLst>
              <a:ext uri="{FF2B5EF4-FFF2-40B4-BE49-F238E27FC236}">
                <a16:creationId xmlns:a16="http://schemas.microsoft.com/office/drawing/2014/main" id="{A3612634-323F-E44C-A6D9-0DE69E10E4BA}"/>
              </a:ext>
            </a:extLst>
          </p:cNvPr>
          <p:cNvSpPr/>
          <p:nvPr/>
        </p:nvSpPr>
        <p:spPr>
          <a:xfrm>
            <a:off x="7169714" y="4607587"/>
            <a:ext cx="4103649" cy="709414"/>
          </a:xfrm>
          <a:prstGeom prst="roundRect">
            <a:avLst/>
          </a:prstGeom>
          <a:solidFill>
            <a:srgbClr val="0070C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GB" sz="3500" b="0" i="0" u="none" strike="noStrike" cap="none" spc="0" normalizeH="0" baseline="0" dirty="0">
                <a:ln>
                  <a:noFill/>
                </a:ln>
                <a:solidFill>
                  <a:srgbClr val="FFFFFF"/>
                </a:solidFill>
                <a:effectLst/>
                <a:uFillTx/>
                <a:latin typeface="DIN Alternate"/>
                <a:ea typeface="DIN Alternate"/>
                <a:cs typeface="DIN Alternate"/>
                <a:sym typeface="DIN Alternate"/>
              </a:rPr>
              <a:t>Config Map</a:t>
            </a:r>
          </a:p>
        </p:txBody>
      </p:sp>
      <p:sp>
        <p:nvSpPr>
          <p:cNvPr id="11" name="Rounded Rectangle 10">
            <a:extLst>
              <a:ext uri="{FF2B5EF4-FFF2-40B4-BE49-F238E27FC236}">
                <a16:creationId xmlns:a16="http://schemas.microsoft.com/office/drawing/2014/main" id="{9222939B-62E1-3140-B1D1-AF54F2BE81DA}"/>
              </a:ext>
            </a:extLst>
          </p:cNvPr>
          <p:cNvSpPr/>
          <p:nvPr/>
        </p:nvSpPr>
        <p:spPr>
          <a:xfrm>
            <a:off x="7169713" y="5648484"/>
            <a:ext cx="4103649" cy="780355"/>
          </a:xfrm>
          <a:prstGeom prst="roundRect">
            <a:avLst/>
          </a:prstGeom>
          <a:solidFill>
            <a:srgbClr val="0070C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GB" sz="3500" b="0" i="0" u="none" strike="noStrike" cap="none" spc="0" normalizeH="0" baseline="0" dirty="0">
                <a:ln>
                  <a:noFill/>
                </a:ln>
                <a:solidFill>
                  <a:srgbClr val="FFFFFF"/>
                </a:solidFill>
                <a:effectLst/>
                <a:uFillTx/>
                <a:latin typeface="DIN Alternate"/>
                <a:ea typeface="DIN Alternate"/>
                <a:cs typeface="DIN Alternate"/>
                <a:sym typeface="DIN Alternate"/>
              </a:rPr>
              <a:t>Secret</a:t>
            </a:r>
          </a:p>
        </p:txBody>
      </p:sp>
      <p:sp>
        <p:nvSpPr>
          <p:cNvPr id="12" name="Rounded Rectangle 11">
            <a:extLst>
              <a:ext uri="{FF2B5EF4-FFF2-40B4-BE49-F238E27FC236}">
                <a16:creationId xmlns:a16="http://schemas.microsoft.com/office/drawing/2014/main" id="{2D91622B-8E0D-004D-ACAE-B4E9224FE58D}"/>
              </a:ext>
            </a:extLst>
          </p:cNvPr>
          <p:cNvSpPr/>
          <p:nvPr/>
        </p:nvSpPr>
        <p:spPr>
          <a:xfrm>
            <a:off x="12763900" y="4572117"/>
            <a:ext cx="4103649" cy="780355"/>
          </a:xfrm>
          <a:prstGeom prst="roundRect">
            <a:avLst/>
          </a:prstGeom>
          <a:solidFill>
            <a:srgbClr val="0070C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GB" sz="3500" b="0" i="0" u="none" strike="noStrike" cap="none" spc="0" normalizeH="0" baseline="0" dirty="0">
                <a:ln>
                  <a:noFill/>
                </a:ln>
                <a:solidFill>
                  <a:srgbClr val="FFFFFF"/>
                </a:solidFill>
                <a:effectLst/>
                <a:uFillTx/>
                <a:latin typeface="DIN Alternate"/>
                <a:ea typeface="DIN Alternate"/>
                <a:cs typeface="DIN Alternate"/>
                <a:sym typeface="DIN Alternate"/>
              </a:rPr>
              <a:t>Service</a:t>
            </a:r>
          </a:p>
        </p:txBody>
      </p:sp>
      <p:sp>
        <p:nvSpPr>
          <p:cNvPr id="14" name="Rounded Rectangle 13">
            <a:extLst>
              <a:ext uri="{FF2B5EF4-FFF2-40B4-BE49-F238E27FC236}">
                <a16:creationId xmlns:a16="http://schemas.microsoft.com/office/drawing/2014/main" id="{D5AE15E6-195C-C64A-A69B-42862D68790E}"/>
              </a:ext>
            </a:extLst>
          </p:cNvPr>
          <p:cNvSpPr/>
          <p:nvPr/>
        </p:nvSpPr>
        <p:spPr>
          <a:xfrm>
            <a:off x="18358086" y="4572117"/>
            <a:ext cx="4103649" cy="780355"/>
          </a:xfrm>
          <a:prstGeom prst="roundRect">
            <a:avLst/>
          </a:prstGeom>
          <a:solidFill>
            <a:srgbClr val="0070C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GB" sz="3500" b="0" i="0" u="none" strike="noStrike" cap="none" spc="0" normalizeH="0" baseline="0" dirty="0">
                <a:ln>
                  <a:noFill/>
                </a:ln>
                <a:solidFill>
                  <a:srgbClr val="FFFFFF"/>
                </a:solidFill>
                <a:effectLst/>
                <a:uFillTx/>
                <a:latin typeface="DIN Alternate"/>
                <a:ea typeface="DIN Alternate"/>
                <a:cs typeface="DIN Alternate"/>
                <a:sym typeface="DIN Alternate"/>
              </a:rPr>
              <a:t>Volume</a:t>
            </a:r>
          </a:p>
        </p:txBody>
      </p:sp>
      <p:sp>
        <p:nvSpPr>
          <p:cNvPr id="15" name="Rounded Rectangle 14">
            <a:extLst>
              <a:ext uri="{FF2B5EF4-FFF2-40B4-BE49-F238E27FC236}">
                <a16:creationId xmlns:a16="http://schemas.microsoft.com/office/drawing/2014/main" id="{610EB88D-D8E1-4442-85B6-E0F8468FE116}"/>
              </a:ext>
            </a:extLst>
          </p:cNvPr>
          <p:cNvSpPr/>
          <p:nvPr/>
        </p:nvSpPr>
        <p:spPr>
          <a:xfrm>
            <a:off x="1575525" y="5657503"/>
            <a:ext cx="4103649" cy="780355"/>
          </a:xfrm>
          <a:prstGeom prst="roundRect">
            <a:avLst/>
          </a:prstGeom>
          <a:solidFill>
            <a:srgbClr val="0070C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GB" sz="3500" b="0" i="0" u="none" strike="noStrike" cap="none" spc="0" normalizeH="0" baseline="0" dirty="0">
                <a:ln>
                  <a:noFill/>
                </a:ln>
                <a:solidFill>
                  <a:srgbClr val="FFFFFF"/>
                </a:solidFill>
                <a:effectLst/>
                <a:uFillTx/>
                <a:latin typeface="DIN Alternate"/>
                <a:ea typeface="DIN Alternate"/>
                <a:cs typeface="DIN Alternate"/>
                <a:sym typeface="DIN Alternate"/>
              </a:rPr>
              <a:t>Deployment</a:t>
            </a:r>
          </a:p>
        </p:txBody>
      </p:sp>
      <p:sp>
        <p:nvSpPr>
          <p:cNvPr id="16" name="Rounded Rectangle 15">
            <a:extLst>
              <a:ext uri="{FF2B5EF4-FFF2-40B4-BE49-F238E27FC236}">
                <a16:creationId xmlns:a16="http://schemas.microsoft.com/office/drawing/2014/main" id="{B400F10E-D195-FD4D-BD6F-DFCFE45AD98E}"/>
              </a:ext>
            </a:extLst>
          </p:cNvPr>
          <p:cNvSpPr/>
          <p:nvPr/>
        </p:nvSpPr>
        <p:spPr>
          <a:xfrm>
            <a:off x="12763900" y="5657503"/>
            <a:ext cx="4103649" cy="780355"/>
          </a:xfrm>
          <a:prstGeom prst="roundRect">
            <a:avLst/>
          </a:prstGeom>
          <a:solidFill>
            <a:srgbClr val="0070C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GB" sz="3500" b="0" i="0" u="none" strike="noStrike" cap="none" spc="0" normalizeH="0" baseline="0" dirty="0">
                <a:ln>
                  <a:noFill/>
                </a:ln>
                <a:solidFill>
                  <a:srgbClr val="FFFFFF"/>
                </a:solidFill>
                <a:effectLst/>
                <a:uFillTx/>
                <a:latin typeface="DIN Alternate"/>
                <a:ea typeface="DIN Alternate"/>
                <a:cs typeface="DIN Alternate"/>
                <a:sym typeface="DIN Alternate"/>
              </a:rPr>
              <a:t>Ingress</a:t>
            </a:r>
          </a:p>
        </p:txBody>
      </p:sp>
      <p:sp>
        <p:nvSpPr>
          <p:cNvPr id="17" name="Rounded Rectangle 16">
            <a:extLst>
              <a:ext uri="{FF2B5EF4-FFF2-40B4-BE49-F238E27FC236}">
                <a16:creationId xmlns:a16="http://schemas.microsoft.com/office/drawing/2014/main" id="{27D431E4-72AC-D24C-88D0-6AC51F8A5994}"/>
              </a:ext>
            </a:extLst>
          </p:cNvPr>
          <p:cNvSpPr/>
          <p:nvPr/>
        </p:nvSpPr>
        <p:spPr>
          <a:xfrm>
            <a:off x="12763900" y="7638703"/>
            <a:ext cx="4103649" cy="780355"/>
          </a:xfrm>
          <a:prstGeom prst="roundRect">
            <a:avLst/>
          </a:prstGeom>
          <a:solidFill>
            <a:srgbClr val="00B0F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GB" sz="3500" b="0" i="0" u="none" strike="noStrike" cap="none" spc="0" normalizeH="0" baseline="0" dirty="0">
                <a:ln>
                  <a:noFill/>
                </a:ln>
                <a:solidFill>
                  <a:srgbClr val="FFFFFF"/>
                </a:solidFill>
                <a:effectLst/>
                <a:uFillTx/>
                <a:latin typeface="DIN Alternate"/>
                <a:ea typeface="DIN Alternate"/>
                <a:cs typeface="DIN Alternate"/>
                <a:sym typeface="DIN Alternate"/>
              </a:rPr>
              <a:t>Ingress Controller</a:t>
            </a:r>
          </a:p>
        </p:txBody>
      </p:sp>
      <p:sp>
        <p:nvSpPr>
          <p:cNvPr id="20" name="Rounded Rectangle 19">
            <a:extLst>
              <a:ext uri="{FF2B5EF4-FFF2-40B4-BE49-F238E27FC236}">
                <a16:creationId xmlns:a16="http://schemas.microsoft.com/office/drawing/2014/main" id="{B6266926-A9A6-CB48-8393-46D9B6BB2848}"/>
              </a:ext>
            </a:extLst>
          </p:cNvPr>
          <p:cNvSpPr/>
          <p:nvPr/>
        </p:nvSpPr>
        <p:spPr>
          <a:xfrm>
            <a:off x="18358086" y="5657503"/>
            <a:ext cx="4103649" cy="780355"/>
          </a:xfrm>
          <a:prstGeom prst="roundRect">
            <a:avLst/>
          </a:prstGeom>
          <a:solidFill>
            <a:srgbClr val="0070C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GB" sz="3500" b="0" i="0" u="none" strike="noStrike" cap="none" spc="0" normalizeH="0" baseline="0" dirty="0">
                <a:ln>
                  <a:noFill/>
                </a:ln>
                <a:solidFill>
                  <a:srgbClr val="FFFFFF"/>
                </a:solidFill>
                <a:effectLst/>
                <a:uFillTx/>
                <a:latin typeface="DIN Alternate"/>
                <a:ea typeface="DIN Alternate"/>
                <a:cs typeface="DIN Alternate"/>
                <a:sym typeface="DIN Alternate"/>
              </a:rPr>
              <a:t>Storage</a:t>
            </a:r>
          </a:p>
        </p:txBody>
      </p:sp>
      <p:sp>
        <p:nvSpPr>
          <p:cNvPr id="21" name="Rounded Rectangle 20">
            <a:extLst>
              <a:ext uri="{FF2B5EF4-FFF2-40B4-BE49-F238E27FC236}">
                <a16:creationId xmlns:a16="http://schemas.microsoft.com/office/drawing/2014/main" id="{9E585CB7-D95E-8C42-9AB3-F2922C17D877}"/>
              </a:ext>
            </a:extLst>
          </p:cNvPr>
          <p:cNvSpPr/>
          <p:nvPr/>
        </p:nvSpPr>
        <p:spPr>
          <a:xfrm>
            <a:off x="18358085" y="7674173"/>
            <a:ext cx="4103649" cy="709414"/>
          </a:xfrm>
          <a:prstGeom prst="roundRect">
            <a:avLst/>
          </a:prstGeom>
          <a:solidFill>
            <a:srgbClr val="00B0F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GB" sz="3500" b="0" i="0" u="none" strike="noStrike" cap="none" spc="0" normalizeH="0" baseline="0" dirty="0">
                <a:ln>
                  <a:noFill/>
                </a:ln>
                <a:solidFill>
                  <a:srgbClr val="FFFFFF"/>
                </a:solidFill>
                <a:effectLst/>
                <a:uFillTx/>
                <a:latin typeface="DIN Alternate"/>
                <a:ea typeface="DIN Alternate"/>
                <a:cs typeface="DIN Alternate"/>
                <a:sym typeface="DIN Alternate"/>
              </a:rPr>
              <a:t>Storage Class</a:t>
            </a:r>
          </a:p>
        </p:txBody>
      </p:sp>
      <p:sp>
        <p:nvSpPr>
          <p:cNvPr id="22" name="Rounded Rectangle 21">
            <a:extLst>
              <a:ext uri="{FF2B5EF4-FFF2-40B4-BE49-F238E27FC236}">
                <a16:creationId xmlns:a16="http://schemas.microsoft.com/office/drawing/2014/main" id="{BCA9F324-4005-0748-A1A2-922F7B890DEA}"/>
              </a:ext>
            </a:extLst>
          </p:cNvPr>
          <p:cNvSpPr/>
          <p:nvPr/>
        </p:nvSpPr>
        <p:spPr>
          <a:xfrm>
            <a:off x="7169712" y="7674173"/>
            <a:ext cx="4103649" cy="709414"/>
          </a:xfrm>
          <a:prstGeom prst="roundRect">
            <a:avLst/>
          </a:prstGeom>
          <a:solidFill>
            <a:srgbClr val="00B0F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GB" sz="3500" b="0" i="0" u="none" strike="noStrike" cap="none" spc="0" normalizeH="0" baseline="0" dirty="0">
                <a:ln>
                  <a:noFill/>
                </a:ln>
                <a:solidFill>
                  <a:srgbClr val="FFFFFF"/>
                </a:solidFill>
                <a:effectLst/>
                <a:uFillTx/>
                <a:latin typeface="DIN Alternate"/>
                <a:ea typeface="DIN Alternate"/>
                <a:cs typeface="DIN Alternate"/>
                <a:sym typeface="DIN Alternate"/>
              </a:rPr>
              <a:t>Cert Manager</a:t>
            </a:r>
          </a:p>
        </p:txBody>
      </p:sp>
      <p:sp>
        <p:nvSpPr>
          <p:cNvPr id="23" name="Rounded Rectangle 22">
            <a:extLst>
              <a:ext uri="{FF2B5EF4-FFF2-40B4-BE49-F238E27FC236}">
                <a16:creationId xmlns:a16="http://schemas.microsoft.com/office/drawing/2014/main" id="{674C2429-2161-2240-90B4-190D7A170FCE}"/>
              </a:ext>
            </a:extLst>
          </p:cNvPr>
          <p:cNvSpPr/>
          <p:nvPr/>
        </p:nvSpPr>
        <p:spPr>
          <a:xfrm>
            <a:off x="12763900" y="8756505"/>
            <a:ext cx="4103649" cy="780355"/>
          </a:xfrm>
          <a:prstGeom prst="roundRect">
            <a:avLst/>
          </a:prstGeom>
          <a:solidFill>
            <a:srgbClr val="00206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GB" sz="3500" b="0" i="0" u="none" strike="noStrike" cap="none" spc="0" normalizeH="0" baseline="0" dirty="0">
                <a:ln>
                  <a:noFill/>
                </a:ln>
                <a:solidFill>
                  <a:srgbClr val="FFFFFF"/>
                </a:solidFill>
                <a:effectLst/>
                <a:uFillTx/>
                <a:latin typeface="DIN Alternate"/>
                <a:ea typeface="DIN Alternate"/>
                <a:cs typeface="DIN Alternate"/>
                <a:sym typeface="DIN Alternate"/>
              </a:rPr>
              <a:t>Load Balancer</a:t>
            </a:r>
          </a:p>
        </p:txBody>
      </p:sp>
      <p:sp>
        <p:nvSpPr>
          <p:cNvPr id="24" name="Rounded Rectangle 23">
            <a:extLst>
              <a:ext uri="{FF2B5EF4-FFF2-40B4-BE49-F238E27FC236}">
                <a16:creationId xmlns:a16="http://schemas.microsoft.com/office/drawing/2014/main" id="{AE111CB8-5CD5-494B-82BA-C8E04F5BCE05}"/>
              </a:ext>
            </a:extLst>
          </p:cNvPr>
          <p:cNvSpPr/>
          <p:nvPr/>
        </p:nvSpPr>
        <p:spPr>
          <a:xfrm>
            <a:off x="18358085" y="8724089"/>
            <a:ext cx="4103649" cy="780355"/>
          </a:xfrm>
          <a:prstGeom prst="roundRect">
            <a:avLst/>
          </a:prstGeom>
          <a:solidFill>
            <a:srgbClr val="00206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GB" sz="3500" b="0" i="0" u="none" strike="noStrike" cap="none" spc="0" normalizeH="0" baseline="0" dirty="0">
                <a:ln>
                  <a:noFill/>
                </a:ln>
                <a:solidFill>
                  <a:srgbClr val="FFFFFF"/>
                </a:solidFill>
                <a:effectLst/>
                <a:uFillTx/>
                <a:latin typeface="DIN Alternate"/>
                <a:ea typeface="DIN Alternate"/>
                <a:cs typeface="DIN Alternate"/>
                <a:sym typeface="DIN Alternate"/>
              </a:rPr>
              <a:t>Storage Provider</a:t>
            </a:r>
          </a:p>
        </p:txBody>
      </p:sp>
      <p:sp>
        <p:nvSpPr>
          <p:cNvPr id="25" name="Rounded Rectangle 24">
            <a:extLst>
              <a:ext uri="{FF2B5EF4-FFF2-40B4-BE49-F238E27FC236}">
                <a16:creationId xmlns:a16="http://schemas.microsoft.com/office/drawing/2014/main" id="{80C556D3-AEB8-ED48-9399-4233364392FC}"/>
              </a:ext>
            </a:extLst>
          </p:cNvPr>
          <p:cNvSpPr/>
          <p:nvPr/>
        </p:nvSpPr>
        <p:spPr>
          <a:xfrm>
            <a:off x="1575523" y="7638703"/>
            <a:ext cx="4103649" cy="780355"/>
          </a:xfrm>
          <a:prstGeom prst="roundRect">
            <a:avLst/>
          </a:prstGeom>
          <a:solidFill>
            <a:srgbClr val="00B0F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GB" sz="3500" b="0" i="0" u="none" strike="noStrike" cap="none" spc="0" normalizeH="0" baseline="0" dirty="0">
                <a:ln>
                  <a:noFill/>
                </a:ln>
                <a:solidFill>
                  <a:srgbClr val="FFFFFF"/>
                </a:solidFill>
                <a:effectLst/>
                <a:uFillTx/>
                <a:latin typeface="DIN Alternate"/>
                <a:ea typeface="DIN Alternate"/>
                <a:cs typeface="DIN Alternate"/>
                <a:sym typeface="DIN Alternate"/>
              </a:rPr>
              <a:t>Namespace</a:t>
            </a:r>
          </a:p>
        </p:txBody>
      </p:sp>
      <p:sp>
        <p:nvSpPr>
          <p:cNvPr id="26" name="Rounded Rectangle 25">
            <a:extLst>
              <a:ext uri="{FF2B5EF4-FFF2-40B4-BE49-F238E27FC236}">
                <a16:creationId xmlns:a16="http://schemas.microsoft.com/office/drawing/2014/main" id="{D13A48E6-6ED8-BC4D-917A-E2E05C4EBE59}"/>
              </a:ext>
            </a:extLst>
          </p:cNvPr>
          <p:cNvSpPr/>
          <p:nvPr/>
        </p:nvSpPr>
        <p:spPr>
          <a:xfrm>
            <a:off x="1575522" y="8709609"/>
            <a:ext cx="4103649" cy="780355"/>
          </a:xfrm>
          <a:prstGeom prst="roundRect">
            <a:avLst/>
          </a:prstGeom>
          <a:solidFill>
            <a:srgbClr val="00B0F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GB" sz="3500" b="0" i="0" u="none" strike="noStrike" cap="none" spc="0" normalizeH="0" baseline="0" dirty="0">
                <a:ln>
                  <a:noFill/>
                </a:ln>
                <a:solidFill>
                  <a:srgbClr val="FFFFFF"/>
                </a:solidFill>
                <a:effectLst/>
                <a:uFillTx/>
                <a:latin typeface="DIN Alternate"/>
                <a:ea typeface="DIN Alternate"/>
                <a:cs typeface="DIN Alternate"/>
                <a:sym typeface="DIN Alternate"/>
              </a:rPr>
              <a:t>Limit Quota Policy</a:t>
            </a:r>
          </a:p>
        </p:txBody>
      </p:sp>
      <p:sp>
        <p:nvSpPr>
          <p:cNvPr id="27" name="Rounded Rectangle 26">
            <a:extLst>
              <a:ext uri="{FF2B5EF4-FFF2-40B4-BE49-F238E27FC236}">
                <a16:creationId xmlns:a16="http://schemas.microsoft.com/office/drawing/2014/main" id="{3043E570-619C-544D-936E-D433AF72F156}"/>
              </a:ext>
            </a:extLst>
          </p:cNvPr>
          <p:cNvSpPr/>
          <p:nvPr/>
        </p:nvSpPr>
        <p:spPr>
          <a:xfrm>
            <a:off x="12763900" y="9745305"/>
            <a:ext cx="4103649" cy="780355"/>
          </a:xfrm>
          <a:prstGeom prst="roundRect">
            <a:avLst/>
          </a:prstGeom>
          <a:solidFill>
            <a:srgbClr val="00206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GB" sz="3500" i="0" spc="0" dirty="0">
                <a:solidFill>
                  <a:srgbClr val="FFFFFF"/>
                </a:solidFill>
                <a:latin typeface="DIN Alternate"/>
                <a:ea typeface="DIN Alternate"/>
                <a:cs typeface="DIN Alternate"/>
                <a:sym typeface="DIN Alternate"/>
              </a:rPr>
              <a:t>Public DNS</a:t>
            </a:r>
            <a:endParaRPr kumimoji="0" lang="en-GB" sz="3500" b="0" i="0" u="none" strike="noStrike" cap="none" spc="0" normalizeH="0" baseline="0" dirty="0">
              <a:ln>
                <a:noFill/>
              </a:ln>
              <a:solidFill>
                <a:srgbClr val="FFFFFF"/>
              </a:solidFill>
              <a:effectLst/>
              <a:uFillTx/>
              <a:latin typeface="DIN Alternate"/>
              <a:ea typeface="DIN Alternate"/>
              <a:cs typeface="DIN Alternate"/>
              <a:sym typeface="DIN Alternate"/>
            </a:endParaRPr>
          </a:p>
        </p:txBody>
      </p:sp>
    </p:spTree>
    <p:extLst>
      <p:ext uri="{BB962C8B-B14F-4D97-AF65-F5344CB8AC3E}">
        <p14:creationId xmlns:p14="http://schemas.microsoft.com/office/powerpoint/2010/main" val="358995699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ttore 1 6">
            <a:extLst>
              <a:ext uri="{FF2B5EF4-FFF2-40B4-BE49-F238E27FC236}">
                <a16:creationId xmlns:a16="http://schemas.microsoft.com/office/drawing/2014/main" id="{F2D58FD7-EB4B-1945-B311-2FEC0E78837D}"/>
              </a:ext>
            </a:extLst>
          </p:cNvPr>
          <p:cNvCxnSpPr>
            <a:cxnSpLocks/>
          </p:cNvCxnSpPr>
          <p:nvPr/>
        </p:nvCxnSpPr>
        <p:spPr>
          <a:xfrm flipH="1">
            <a:off x="1049233" y="2538337"/>
            <a:ext cx="11278075" cy="0"/>
          </a:xfrm>
          <a:prstGeom prst="line">
            <a:avLst/>
          </a:prstGeom>
          <a:noFill/>
          <a:ln w="25400" cap="flat">
            <a:solidFill>
              <a:srgbClr val="0070C0"/>
            </a:solidFill>
            <a:prstDash val="sysDash"/>
            <a:miter lim="400000"/>
          </a:ln>
          <a:effectLst/>
          <a:sp3d/>
        </p:spPr>
        <p:style>
          <a:lnRef idx="0">
            <a:scrgbClr r="0" g="0" b="0"/>
          </a:lnRef>
          <a:fillRef idx="0">
            <a:scrgbClr r="0" g="0" b="0"/>
          </a:fillRef>
          <a:effectRef idx="0">
            <a:scrgbClr r="0" g="0" b="0"/>
          </a:effectRef>
          <a:fontRef idx="none"/>
        </p:style>
      </p:cxnSp>
      <p:sp>
        <p:nvSpPr>
          <p:cNvPr id="8" name="Managed CDN Service">
            <a:extLst>
              <a:ext uri="{FF2B5EF4-FFF2-40B4-BE49-F238E27FC236}">
                <a16:creationId xmlns:a16="http://schemas.microsoft.com/office/drawing/2014/main" id="{080C25F1-5616-E149-BE59-D8374E8A99FA}"/>
              </a:ext>
            </a:extLst>
          </p:cNvPr>
          <p:cNvSpPr txBox="1">
            <a:spLocks/>
          </p:cNvSpPr>
          <p:nvPr/>
        </p:nvSpPr>
        <p:spPr>
          <a:xfrm>
            <a:off x="1049233" y="1382636"/>
            <a:ext cx="12666767"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90000" lnSpcReduction="10000"/>
          </a:bodyPr>
          <a:lstStyle>
            <a:lvl1pPr marL="0" marR="0" indent="0" algn="l" defTabSz="792479" rtl="0" latinLnBrk="0">
              <a:lnSpc>
                <a:spcPct val="100000"/>
              </a:lnSpc>
              <a:spcBef>
                <a:spcPts val="3100"/>
              </a:spcBef>
              <a:spcAft>
                <a:spcPts val="0"/>
              </a:spcAft>
              <a:buClrTx/>
              <a:buSzTx/>
              <a:buFontTx/>
              <a:buNone/>
              <a:tabLst/>
              <a:defRPr sz="7200" b="0" i="0" u="none" strike="noStrike" cap="all" spc="0" baseline="0">
                <a:ln>
                  <a:noFill/>
                </a:ln>
                <a:solidFill>
                  <a:srgbClr val="747676"/>
                </a:solidFill>
                <a:uFillTx/>
                <a:latin typeface="+mn-lt"/>
                <a:ea typeface="+mn-ea"/>
                <a:cs typeface="+mn-cs"/>
                <a:sym typeface="DIN Condensed"/>
              </a:defRPr>
            </a:lvl1pPr>
            <a:lvl2pPr marL="0" marR="0" indent="3429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2pPr>
            <a:lvl3pPr marL="0" marR="0" indent="6858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3pPr>
            <a:lvl4pPr marL="0" marR="0" indent="10287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4pPr>
            <a:lvl5pPr marL="0" marR="0" indent="13716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5pPr>
            <a:lvl6pPr marL="0" marR="0" indent="17145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6pPr>
            <a:lvl7pPr marL="0" marR="0" indent="20574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7pPr>
            <a:lvl8pPr marL="0" marR="0" indent="24003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8pPr>
            <a:lvl9pPr marL="0" marR="0" indent="2743200" algn="l" defTabSz="825500" rtl="0" latinLnBrk="0">
              <a:lnSpc>
                <a:spcPct val="100000"/>
              </a:lnSpc>
              <a:spcBef>
                <a:spcPts val="3300"/>
              </a:spcBef>
              <a:spcAft>
                <a:spcPts val="0"/>
              </a:spcAft>
              <a:buClrTx/>
              <a:buSzTx/>
              <a:buFontTx/>
              <a:buNone/>
              <a:tabLst/>
              <a:defRPr sz="7500" b="0" i="0" u="none" strike="noStrike" cap="all" spc="0" baseline="0">
                <a:ln>
                  <a:noFill/>
                </a:ln>
                <a:solidFill>
                  <a:srgbClr val="747676"/>
                </a:solidFill>
                <a:uFillTx/>
                <a:latin typeface="+mn-lt"/>
                <a:ea typeface="+mn-ea"/>
                <a:cs typeface="+mn-cs"/>
                <a:sym typeface="DIN Condensed"/>
              </a:defRPr>
            </a:lvl9pPr>
          </a:lstStyle>
          <a:p>
            <a:pPr hangingPunct="1"/>
            <a:r>
              <a:rPr lang="en-GB" dirty="0">
                <a:solidFill>
                  <a:srgbClr val="0070C0"/>
                </a:solidFill>
              </a:rPr>
              <a:t>What makes it even more complex </a:t>
            </a:r>
          </a:p>
        </p:txBody>
      </p:sp>
      <p:pic>
        <p:nvPicPr>
          <p:cNvPr id="13" name="Immagine 12">
            <a:extLst>
              <a:ext uri="{FF2B5EF4-FFF2-40B4-BE49-F238E27FC236}">
                <a16:creationId xmlns:a16="http://schemas.microsoft.com/office/drawing/2014/main" id="{185D1AE4-A47B-E04D-8586-08D187EB39DC}"/>
              </a:ext>
            </a:extLst>
          </p:cNvPr>
          <p:cNvPicPr>
            <a:picLocks noChangeAspect="1"/>
          </p:cNvPicPr>
          <p:nvPr/>
        </p:nvPicPr>
        <p:blipFill>
          <a:blip r:embed="rId3"/>
          <a:stretch>
            <a:fillRect/>
          </a:stretch>
        </p:blipFill>
        <p:spPr>
          <a:xfrm>
            <a:off x="0" y="12656276"/>
            <a:ext cx="1059724" cy="1059724"/>
          </a:xfrm>
          <a:prstGeom prst="rect">
            <a:avLst/>
          </a:prstGeom>
        </p:spPr>
      </p:pic>
      <p:sp>
        <p:nvSpPr>
          <p:cNvPr id="15" name="Rounded Rectangle 14">
            <a:extLst>
              <a:ext uri="{FF2B5EF4-FFF2-40B4-BE49-F238E27FC236}">
                <a16:creationId xmlns:a16="http://schemas.microsoft.com/office/drawing/2014/main" id="{610EB88D-D8E1-4442-85B6-E0F8468FE116}"/>
              </a:ext>
            </a:extLst>
          </p:cNvPr>
          <p:cNvSpPr/>
          <p:nvPr/>
        </p:nvSpPr>
        <p:spPr>
          <a:xfrm>
            <a:off x="1843154" y="6858000"/>
            <a:ext cx="4103649" cy="709414"/>
          </a:xfrm>
          <a:prstGeom prst="roundRect">
            <a:avLst/>
          </a:prstGeom>
          <a:solidFill>
            <a:srgbClr val="0070C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GB" sz="3500" b="0" i="0" u="none" strike="noStrike" cap="none" spc="0" normalizeH="0" baseline="0" dirty="0">
                <a:ln>
                  <a:noFill/>
                </a:ln>
                <a:solidFill>
                  <a:srgbClr val="FFFFFF"/>
                </a:solidFill>
                <a:effectLst/>
                <a:uFillTx/>
                <a:latin typeface="DIN Alternate"/>
                <a:ea typeface="DIN Alternate"/>
                <a:cs typeface="DIN Alternate"/>
                <a:sym typeface="DIN Alternate"/>
              </a:rPr>
              <a:t>Application</a:t>
            </a:r>
          </a:p>
        </p:txBody>
      </p:sp>
      <p:sp>
        <p:nvSpPr>
          <p:cNvPr id="23" name="Rounded Rectangle 22">
            <a:extLst>
              <a:ext uri="{FF2B5EF4-FFF2-40B4-BE49-F238E27FC236}">
                <a16:creationId xmlns:a16="http://schemas.microsoft.com/office/drawing/2014/main" id="{674C2429-2161-2240-90B4-190D7A170FCE}"/>
              </a:ext>
            </a:extLst>
          </p:cNvPr>
          <p:cNvSpPr/>
          <p:nvPr/>
        </p:nvSpPr>
        <p:spPr>
          <a:xfrm>
            <a:off x="10013794" y="3294575"/>
            <a:ext cx="4103649" cy="709414"/>
          </a:xfrm>
          <a:prstGeom prst="roundRect">
            <a:avLst/>
          </a:prstGeom>
          <a:solidFill>
            <a:srgbClr val="00206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GB" sz="3500" i="0" spc="0" dirty="0">
                <a:solidFill>
                  <a:srgbClr val="FFFFFF"/>
                </a:solidFill>
                <a:latin typeface="DIN Alternate"/>
                <a:ea typeface="DIN Alternate"/>
                <a:cs typeface="DIN Alternate"/>
                <a:sym typeface="DIN Alternate"/>
              </a:rPr>
              <a:t>Development</a:t>
            </a:r>
            <a:endParaRPr kumimoji="0" lang="en-GB" sz="3500" b="0" i="0" u="none" strike="noStrike" cap="none" spc="0" normalizeH="0" baseline="0" dirty="0">
              <a:ln>
                <a:noFill/>
              </a:ln>
              <a:solidFill>
                <a:srgbClr val="FFFFFF"/>
              </a:solidFill>
              <a:effectLst/>
              <a:uFillTx/>
              <a:latin typeface="DIN Alternate"/>
              <a:ea typeface="DIN Alternate"/>
              <a:cs typeface="DIN Alternate"/>
              <a:sym typeface="DIN Alternate"/>
            </a:endParaRPr>
          </a:p>
        </p:txBody>
      </p:sp>
      <p:sp>
        <p:nvSpPr>
          <p:cNvPr id="24" name="Rounded Rectangle 23">
            <a:extLst>
              <a:ext uri="{FF2B5EF4-FFF2-40B4-BE49-F238E27FC236}">
                <a16:creationId xmlns:a16="http://schemas.microsoft.com/office/drawing/2014/main" id="{AE111CB8-5CD5-494B-82BA-C8E04F5BCE05}"/>
              </a:ext>
            </a:extLst>
          </p:cNvPr>
          <p:cNvSpPr/>
          <p:nvPr/>
        </p:nvSpPr>
        <p:spPr>
          <a:xfrm>
            <a:off x="10013795" y="6887893"/>
            <a:ext cx="4103649" cy="709414"/>
          </a:xfrm>
          <a:prstGeom prst="roundRect">
            <a:avLst/>
          </a:prstGeom>
          <a:solidFill>
            <a:srgbClr val="00206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GB" sz="3500" b="0" i="0" u="none" strike="noStrike" cap="none" spc="0" normalizeH="0" baseline="0" dirty="0">
                <a:ln>
                  <a:noFill/>
                </a:ln>
                <a:solidFill>
                  <a:srgbClr val="FFFFFF"/>
                </a:solidFill>
                <a:effectLst/>
                <a:uFillTx/>
                <a:latin typeface="DIN Alternate"/>
                <a:ea typeface="DIN Alternate"/>
                <a:cs typeface="DIN Alternate"/>
                <a:sym typeface="DIN Alternate"/>
              </a:rPr>
              <a:t>Staging</a:t>
            </a:r>
          </a:p>
        </p:txBody>
      </p:sp>
      <p:sp>
        <p:nvSpPr>
          <p:cNvPr id="27" name="Rounded Rectangle 26">
            <a:extLst>
              <a:ext uri="{FF2B5EF4-FFF2-40B4-BE49-F238E27FC236}">
                <a16:creationId xmlns:a16="http://schemas.microsoft.com/office/drawing/2014/main" id="{3043E570-619C-544D-936E-D433AF72F156}"/>
              </a:ext>
            </a:extLst>
          </p:cNvPr>
          <p:cNvSpPr/>
          <p:nvPr/>
        </p:nvSpPr>
        <p:spPr>
          <a:xfrm>
            <a:off x="10013794" y="10811220"/>
            <a:ext cx="4103649" cy="709414"/>
          </a:xfrm>
          <a:prstGeom prst="roundRect">
            <a:avLst/>
          </a:prstGeom>
          <a:solidFill>
            <a:srgbClr val="002060"/>
          </a:solidFill>
          <a:ln w="12700" cap="flat">
            <a:solidFill>
              <a:srgbClr val="0070C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GB" sz="3500" i="0" spc="0" dirty="0">
                <a:solidFill>
                  <a:srgbClr val="FFFFFF"/>
                </a:solidFill>
                <a:latin typeface="DIN Alternate"/>
                <a:ea typeface="DIN Alternate"/>
                <a:cs typeface="DIN Alternate"/>
                <a:sym typeface="DIN Alternate"/>
              </a:rPr>
              <a:t>Production</a:t>
            </a:r>
            <a:endParaRPr kumimoji="0" lang="en-GB" sz="3500" b="0" i="0" u="none" strike="noStrike" cap="none" spc="0" normalizeH="0" baseline="0" dirty="0">
              <a:ln>
                <a:noFill/>
              </a:ln>
              <a:solidFill>
                <a:srgbClr val="FFFFFF"/>
              </a:solidFill>
              <a:effectLst/>
              <a:uFillTx/>
              <a:latin typeface="DIN Alternate"/>
              <a:ea typeface="DIN Alternate"/>
              <a:cs typeface="DIN Alternate"/>
              <a:sym typeface="DIN Alternate"/>
            </a:endParaRPr>
          </a:p>
        </p:txBody>
      </p:sp>
      <p:sp>
        <p:nvSpPr>
          <p:cNvPr id="3" name="TextBox 2">
            <a:extLst>
              <a:ext uri="{FF2B5EF4-FFF2-40B4-BE49-F238E27FC236}">
                <a16:creationId xmlns:a16="http://schemas.microsoft.com/office/drawing/2014/main" id="{21D4EA94-E875-164C-A8D6-961AC8792DE1}"/>
              </a:ext>
            </a:extLst>
          </p:cNvPr>
          <p:cNvSpPr txBox="1"/>
          <p:nvPr/>
        </p:nvSpPr>
        <p:spPr>
          <a:xfrm>
            <a:off x="14407376" y="1905335"/>
            <a:ext cx="8943278" cy="2718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2000"/>
              </a:spcBef>
              <a:spcAft>
                <a:spcPts val="0"/>
              </a:spcAft>
              <a:buClrTx/>
              <a:buSzTx/>
              <a:buFontTx/>
              <a:buNone/>
              <a:tabLst/>
            </a:pPr>
            <a:r>
              <a:rPr lang="en-GB" dirty="0"/>
              <a:t>Different Namespace per feature branch</a:t>
            </a:r>
          </a:p>
          <a:p>
            <a:pPr marL="0" marR="0" indent="0" algn="l" defTabSz="825500" rtl="0" fontAlgn="auto" latinLnBrk="0" hangingPunct="0">
              <a:lnSpc>
                <a:spcPct val="100000"/>
              </a:lnSpc>
              <a:spcBef>
                <a:spcPts val="2000"/>
              </a:spcBef>
              <a:spcAft>
                <a:spcPts val="0"/>
              </a:spcAft>
              <a:buClrTx/>
              <a:buSzTx/>
              <a:buFontTx/>
              <a:buNone/>
              <a:tabLst/>
            </a:pPr>
            <a:r>
              <a:rPr lang="en-GB" dirty="0"/>
              <a:t>One replica per deployment</a:t>
            </a:r>
          </a:p>
          <a:p>
            <a:pPr marL="0" marR="0" indent="0" algn="l" defTabSz="825500" rtl="0" fontAlgn="auto" latinLnBrk="0" hangingPunct="0">
              <a:lnSpc>
                <a:spcPct val="100000"/>
              </a:lnSpc>
              <a:spcBef>
                <a:spcPts val="2000"/>
              </a:spcBef>
              <a:spcAft>
                <a:spcPts val="0"/>
              </a:spcAft>
              <a:buClrTx/>
              <a:buSzTx/>
              <a:buFontTx/>
              <a:buNone/>
              <a:tabLst/>
            </a:pPr>
            <a:r>
              <a:rPr kumimoji="0" lang="en-GB" sz="4000" b="0" i="1" u="none" strike="noStrike" cap="none" spc="39" normalizeH="0" baseline="0" dirty="0">
                <a:ln>
                  <a:noFill/>
                </a:ln>
                <a:solidFill>
                  <a:srgbClr val="5C5C5C"/>
                </a:solidFill>
                <a:effectLst/>
                <a:uFillTx/>
                <a:latin typeface="Iowan Old Style"/>
                <a:ea typeface="Iowan Old Style"/>
                <a:cs typeface="Iowan Old Style"/>
                <a:sym typeface="Iowan Old Style"/>
              </a:rPr>
              <a:t>Development Docker Registry</a:t>
            </a:r>
          </a:p>
        </p:txBody>
      </p:sp>
      <p:sp>
        <p:nvSpPr>
          <p:cNvPr id="28" name="TextBox 27">
            <a:extLst>
              <a:ext uri="{FF2B5EF4-FFF2-40B4-BE49-F238E27FC236}">
                <a16:creationId xmlns:a16="http://schemas.microsoft.com/office/drawing/2014/main" id="{CFA63CE6-42FC-024D-A8F9-0AC2A4FC902C}"/>
              </a:ext>
            </a:extLst>
          </p:cNvPr>
          <p:cNvSpPr txBox="1"/>
          <p:nvPr/>
        </p:nvSpPr>
        <p:spPr>
          <a:xfrm>
            <a:off x="14407376" y="5287222"/>
            <a:ext cx="8943278" cy="3334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2000"/>
              </a:spcBef>
              <a:spcAft>
                <a:spcPts val="0"/>
              </a:spcAft>
              <a:buClrTx/>
              <a:buSzTx/>
              <a:buFontTx/>
              <a:buNone/>
              <a:tabLst/>
            </a:pPr>
            <a:r>
              <a:rPr lang="en-GB" dirty="0"/>
              <a:t>Single Namespace</a:t>
            </a:r>
          </a:p>
          <a:p>
            <a:pPr marL="0" marR="0" indent="0" algn="l" defTabSz="825500" rtl="0" fontAlgn="auto" latinLnBrk="0" hangingPunct="0">
              <a:lnSpc>
                <a:spcPct val="100000"/>
              </a:lnSpc>
              <a:spcBef>
                <a:spcPts val="2000"/>
              </a:spcBef>
              <a:spcAft>
                <a:spcPts val="0"/>
              </a:spcAft>
              <a:buClrTx/>
              <a:buSzTx/>
              <a:buFontTx/>
              <a:buNone/>
              <a:tabLst/>
            </a:pPr>
            <a:r>
              <a:rPr lang="en-GB" dirty="0"/>
              <a:t>Multi-replica replica per deployment no auto-scaling</a:t>
            </a:r>
          </a:p>
          <a:p>
            <a:pPr marL="0" marR="0" indent="0" algn="l" defTabSz="825500" rtl="0" fontAlgn="auto" latinLnBrk="0" hangingPunct="0">
              <a:lnSpc>
                <a:spcPct val="100000"/>
              </a:lnSpc>
              <a:spcBef>
                <a:spcPts val="2000"/>
              </a:spcBef>
              <a:spcAft>
                <a:spcPts val="0"/>
              </a:spcAft>
              <a:buClrTx/>
              <a:buSzTx/>
              <a:buFontTx/>
              <a:buNone/>
              <a:tabLst/>
            </a:pPr>
            <a:r>
              <a:rPr lang="en-GB" dirty="0"/>
              <a:t>Persistent Storage</a:t>
            </a:r>
            <a:endParaRPr kumimoji="0" lang="en-GB" sz="4000" b="0" i="1" u="none" strike="noStrike" cap="none" spc="39" normalizeH="0" baseline="0" dirty="0">
              <a:ln>
                <a:noFill/>
              </a:ln>
              <a:solidFill>
                <a:srgbClr val="5C5C5C"/>
              </a:solidFill>
              <a:effectLst/>
              <a:uFillTx/>
              <a:latin typeface="Iowan Old Style"/>
              <a:ea typeface="Iowan Old Style"/>
              <a:cs typeface="Iowan Old Style"/>
              <a:sym typeface="Iowan Old Style"/>
            </a:endParaRPr>
          </a:p>
        </p:txBody>
      </p:sp>
      <p:sp>
        <p:nvSpPr>
          <p:cNvPr id="29" name="TextBox 28">
            <a:extLst>
              <a:ext uri="{FF2B5EF4-FFF2-40B4-BE49-F238E27FC236}">
                <a16:creationId xmlns:a16="http://schemas.microsoft.com/office/drawing/2014/main" id="{0A52C1D1-CAFE-F443-88D2-836739E2A43B}"/>
              </a:ext>
            </a:extLst>
          </p:cNvPr>
          <p:cNvSpPr txBox="1"/>
          <p:nvPr/>
        </p:nvSpPr>
        <p:spPr>
          <a:xfrm>
            <a:off x="14407375" y="9614671"/>
            <a:ext cx="9976625" cy="2718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2000"/>
              </a:spcBef>
              <a:spcAft>
                <a:spcPts val="0"/>
              </a:spcAft>
              <a:buClrTx/>
              <a:buSzTx/>
              <a:buFontTx/>
              <a:buNone/>
              <a:tabLst/>
            </a:pPr>
            <a:r>
              <a:rPr lang="en-GB" dirty="0"/>
              <a:t>Multi-region setup</a:t>
            </a:r>
          </a:p>
          <a:p>
            <a:pPr marL="0" marR="0" indent="0" algn="l" defTabSz="825500" rtl="0" fontAlgn="auto" latinLnBrk="0" hangingPunct="0">
              <a:lnSpc>
                <a:spcPct val="100000"/>
              </a:lnSpc>
              <a:spcBef>
                <a:spcPts val="2000"/>
              </a:spcBef>
              <a:spcAft>
                <a:spcPts val="0"/>
              </a:spcAft>
              <a:buClrTx/>
              <a:buSzTx/>
              <a:buFontTx/>
              <a:buNone/>
              <a:tabLst/>
            </a:pPr>
            <a:r>
              <a:rPr lang="en-GB" dirty="0"/>
              <a:t>Multi-replica per deployment with autoscaling</a:t>
            </a:r>
          </a:p>
          <a:p>
            <a:pPr marL="0" marR="0" indent="0" algn="l" defTabSz="825500" rtl="0" fontAlgn="auto" latinLnBrk="0" hangingPunct="0">
              <a:lnSpc>
                <a:spcPct val="100000"/>
              </a:lnSpc>
              <a:spcBef>
                <a:spcPts val="2000"/>
              </a:spcBef>
              <a:spcAft>
                <a:spcPts val="0"/>
              </a:spcAft>
              <a:buClrTx/>
              <a:buSzTx/>
              <a:buFontTx/>
              <a:buNone/>
              <a:tabLst/>
            </a:pPr>
            <a:r>
              <a:rPr kumimoji="0" lang="en-GB" sz="4000" b="0" i="1" u="none" strike="noStrike" cap="none" spc="39" normalizeH="0" baseline="0" dirty="0">
                <a:ln>
                  <a:noFill/>
                </a:ln>
                <a:solidFill>
                  <a:srgbClr val="5C5C5C"/>
                </a:solidFill>
                <a:effectLst/>
                <a:uFillTx/>
                <a:latin typeface="Iowan Old Style"/>
                <a:ea typeface="Iowan Old Style"/>
                <a:cs typeface="Iowan Old Style"/>
                <a:sym typeface="Iowan Old Style"/>
              </a:rPr>
              <a:t>Production Docker Registry</a:t>
            </a:r>
          </a:p>
        </p:txBody>
      </p:sp>
      <p:sp>
        <p:nvSpPr>
          <p:cNvPr id="4" name="Striped Right Arrow 3">
            <a:extLst>
              <a:ext uri="{FF2B5EF4-FFF2-40B4-BE49-F238E27FC236}">
                <a16:creationId xmlns:a16="http://schemas.microsoft.com/office/drawing/2014/main" id="{7348DCE3-CFE3-AE48-9937-7F3644D8BD6D}"/>
              </a:ext>
            </a:extLst>
          </p:cNvPr>
          <p:cNvSpPr/>
          <p:nvPr/>
        </p:nvSpPr>
        <p:spPr>
          <a:xfrm>
            <a:off x="6980664" y="6630055"/>
            <a:ext cx="1672683" cy="1225090"/>
          </a:xfrm>
          <a:prstGeom prst="stripedRight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5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
        <p:nvSpPr>
          <p:cNvPr id="30" name="Striped Right Arrow 29">
            <a:extLst>
              <a:ext uri="{FF2B5EF4-FFF2-40B4-BE49-F238E27FC236}">
                <a16:creationId xmlns:a16="http://schemas.microsoft.com/office/drawing/2014/main" id="{E9D77176-DBA9-7D43-9053-CD407C3681BB}"/>
              </a:ext>
            </a:extLst>
          </p:cNvPr>
          <p:cNvSpPr/>
          <p:nvPr/>
        </p:nvSpPr>
        <p:spPr>
          <a:xfrm rot="19131660">
            <a:off x="6766069" y="4402981"/>
            <a:ext cx="1672683" cy="1225090"/>
          </a:xfrm>
          <a:prstGeom prst="stripedRight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5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
        <p:nvSpPr>
          <p:cNvPr id="31" name="Striped Right Arrow 30">
            <a:extLst>
              <a:ext uri="{FF2B5EF4-FFF2-40B4-BE49-F238E27FC236}">
                <a16:creationId xmlns:a16="http://schemas.microsoft.com/office/drawing/2014/main" id="{EAAA8662-253F-5D4E-AE2E-3665E711EE66}"/>
              </a:ext>
            </a:extLst>
          </p:cNvPr>
          <p:cNvSpPr/>
          <p:nvPr/>
        </p:nvSpPr>
        <p:spPr>
          <a:xfrm rot="2264589">
            <a:off x="6888228" y="8841912"/>
            <a:ext cx="1672683" cy="1225090"/>
          </a:xfrm>
          <a:prstGeom prst="stripedRightArrow">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5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Tree>
    <p:extLst>
      <p:ext uri="{BB962C8B-B14F-4D97-AF65-F5344CB8AC3E}">
        <p14:creationId xmlns:p14="http://schemas.microsoft.com/office/powerpoint/2010/main" val="3619842243"/>
      </p:ext>
    </p:extLst>
  </p:cSld>
  <p:clrMapOvr>
    <a:masterClrMapping/>
  </p:clrMapOvr>
  <p:transition spd="med"/>
</p:sld>
</file>

<file path=ppt/theme/theme1.xml><?xml version="1.0" encoding="utf-8"?>
<a:theme xmlns:a="http://schemas.openxmlformats.org/drawingml/2006/main"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2000"/>
          </a:spcBef>
          <a:spcAft>
            <a:spcPts val="0"/>
          </a:spcAft>
          <a:buClrTx/>
          <a:buSzTx/>
          <a:buFontTx/>
          <a:buNone/>
          <a:tabLst/>
          <a:defRPr kumimoji="0" sz="4000" b="0" i="1" u="none" strike="noStrike" cap="none" spc="39" normalizeH="0" baseline="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2000"/>
          </a:spcBef>
          <a:spcAft>
            <a:spcPts val="0"/>
          </a:spcAft>
          <a:buClrTx/>
          <a:buSzTx/>
          <a:buFontTx/>
          <a:buNone/>
          <a:tabLst/>
          <a:defRPr kumimoji="0" sz="4000" b="0" i="1" u="none" strike="noStrike" cap="none" spc="39" normalizeH="0" baseline="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emplate/>
  <TotalTime>5336</TotalTime>
  <Words>2249</Words>
  <Application>Microsoft Macintosh PowerPoint</Application>
  <PresentationFormat>Custom</PresentationFormat>
  <Paragraphs>168</Paragraphs>
  <Slides>22</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Baskerville</vt:lpstr>
      <vt:lpstr>Calibri</vt:lpstr>
      <vt:lpstr>DIN Alternate</vt:lpstr>
      <vt:lpstr>DIN Condensed</vt:lpstr>
      <vt:lpstr>Helvetica</vt:lpstr>
      <vt:lpstr>Helvetica Neue</vt:lpstr>
      <vt:lpstr>Iowan Old Style</vt:lpstr>
      <vt:lpstr>PresicavTightRg-Bold</vt:lpstr>
      <vt:lpstr>Zapf Dingbats</vt:lpstr>
      <vt:lpstr>New_Template9</vt:lpstr>
      <vt:lpstr>PowerPoint Presentation</vt:lpstr>
      <vt:lpstr>About 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Presentation</dc:title>
  <cp:lastModifiedBy>Rauno De Pasquale</cp:lastModifiedBy>
  <cp:revision>324</cp:revision>
  <dcterms:modified xsi:type="dcterms:W3CDTF">2020-06-13T21:46:49Z</dcterms:modified>
</cp:coreProperties>
</file>